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3" r:id="rId5"/>
  </p:sldMasterIdLst>
  <p:notesMasterIdLst>
    <p:notesMasterId r:id="rId44"/>
  </p:notesMasterIdLst>
  <p:handoutMasterIdLst>
    <p:handoutMasterId r:id="rId45"/>
  </p:handoutMasterIdLst>
  <p:sldIdLst>
    <p:sldId id="257" r:id="rId6"/>
    <p:sldId id="265" r:id="rId7"/>
    <p:sldId id="306" r:id="rId8"/>
    <p:sldId id="268" r:id="rId9"/>
    <p:sldId id="267" r:id="rId10"/>
    <p:sldId id="264" r:id="rId11"/>
    <p:sldId id="269" r:id="rId12"/>
    <p:sldId id="282" r:id="rId13"/>
    <p:sldId id="283" r:id="rId14"/>
    <p:sldId id="284" r:id="rId15"/>
    <p:sldId id="272" r:id="rId16"/>
    <p:sldId id="271" r:id="rId17"/>
    <p:sldId id="273" r:id="rId18"/>
    <p:sldId id="275" r:id="rId19"/>
    <p:sldId id="277" r:id="rId20"/>
    <p:sldId id="278" r:id="rId21"/>
    <p:sldId id="276" r:id="rId22"/>
    <p:sldId id="281" r:id="rId23"/>
    <p:sldId id="280" r:id="rId24"/>
    <p:sldId id="286" r:id="rId25"/>
    <p:sldId id="287" r:id="rId26"/>
    <p:sldId id="288" r:id="rId27"/>
    <p:sldId id="290" r:id="rId28"/>
    <p:sldId id="289" r:id="rId29"/>
    <p:sldId id="292" r:id="rId30"/>
    <p:sldId id="291" r:id="rId31"/>
    <p:sldId id="296" r:id="rId32"/>
    <p:sldId id="293" r:id="rId33"/>
    <p:sldId id="297" r:id="rId34"/>
    <p:sldId id="294" r:id="rId35"/>
    <p:sldId id="302" r:id="rId36"/>
    <p:sldId id="299" r:id="rId37"/>
    <p:sldId id="295" r:id="rId38"/>
    <p:sldId id="305" r:id="rId39"/>
    <p:sldId id="300" r:id="rId40"/>
    <p:sldId id="303" r:id="rId41"/>
    <p:sldId id="304" r:id="rId42"/>
    <p:sldId id="266"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295" autoAdjust="0"/>
  </p:normalViewPr>
  <p:slideViewPr>
    <p:cSldViewPr>
      <p:cViewPr varScale="1">
        <p:scale>
          <a:sx n="43" d="100"/>
          <a:sy n="43" d="100"/>
        </p:scale>
        <p:origin x="1060" y="43"/>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5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2830" tIns="46415" rIns="92830" bIns="46415" rtlCol="0"/>
          <a:lstStyle>
            <a:lvl1pPr algn="r">
              <a:defRPr sz="1200"/>
            </a:lvl1pPr>
          </a:lstStyle>
          <a:p>
            <a:fld id="{4A8D335C-4C97-4F23-BC2D-0FDC43B0A892}" type="datetimeFigureOut">
              <a:rPr lang="en-US" smtClean="0"/>
              <a:t>2/19/2014</a:t>
            </a:fld>
            <a:endParaRPr lang="en-US"/>
          </a:p>
        </p:txBody>
      </p:sp>
      <p:sp>
        <p:nvSpPr>
          <p:cNvPr id="4" name="Footer Placeholder 3"/>
          <p:cNvSpPr>
            <a:spLocks noGrp="1"/>
          </p:cNvSpPr>
          <p:nvPr>
            <p:ph type="ftr" sz="quarter" idx="2"/>
          </p:nvPr>
        </p:nvSpPr>
        <p:spPr>
          <a:xfrm>
            <a:off x="0" y="8829966"/>
            <a:ext cx="3037840" cy="464820"/>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2830" tIns="46415" rIns="92830" bIns="46415" rtlCol="0" anchor="b"/>
          <a:lstStyle>
            <a:lvl1pPr algn="r">
              <a:defRPr sz="1200"/>
            </a:lvl1pPr>
          </a:lstStyle>
          <a:p>
            <a:fld id="{45ED8AF9-83A8-4560-9DF6-46D1A24475DF}" type="slidenum">
              <a:rPr lang="en-US" smtClean="0"/>
              <a:t>‹#›</a:t>
            </a:fld>
            <a:endParaRPr lang="en-US"/>
          </a:p>
        </p:txBody>
      </p:sp>
    </p:spTree>
    <p:extLst>
      <p:ext uri="{BB962C8B-B14F-4D97-AF65-F5344CB8AC3E}">
        <p14:creationId xmlns:p14="http://schemas.microsoft.com/office/powerpoint/2010/main" val="20979376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a:defRPr sz="1200"/>
            </a:lvl1pPr>
          </a:lstStyle>
          <a:p>
            <a:fld id="{C8BD634B-CF24-4C6D-9D96-53E1394EE59E}" type="datetimeFigureOut">
              <a:rPr lang="en-US" smtClean="0"/>
              <a:t>2/19/2014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a:defRPr sz="1200"/>
            </a:lvl1pPr>
          </a:lstStyle>
          <a:p>
            <a:fld id="{AFD9E952-2FBC-4D82-8F36-3D5D5960FF0A}" type="slidenum">
              <a:rPr lang="en-US" smtClean="0"/>
              <a:t>‹#›</a:t>
            </a:fld>
            <a:endParaRPr lang="en-US"/>
          </a:p>
        </p:txBody>
      </p:sp>
    </p:spTree>
    <p:extLst>
      <p:ext uri="{BB962C8B-B14F-4D97-AF65-F5344CB8AC3E}">
        <p14:creationId xmlns:p14="http://schemas.microsoft.com/office/powerpoint/2010/main" val="303593565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Who am I?</a:t>
            </a:r>
          </a:p>
          <a:p>
            <a:r>
              <a:rPr lang="en-US" dirty="0" smtClean="0"/>
              <a:t>FPE consultant.</a:t>
            </a:r>
          </a:p>
          <a:p>
            <a:r>
              <a:rPr lang="en-US" dirty="0" smtClean="0"/>
              <a:t>Couple of engineering degrees then Fire Protection</a:t>
            </a:r>
          </a:p>
          <a:p>
            <a:r>
              <a:rPr lang="en-US" dirty="0" smtClean="0"/>
              <a:t>Normally go where I get paid – not this. This has a different motivation.</a:t>
            </a:r>
          </a:p>
          <a:p>
            <a:r>
              <a:rPr lang="en-US" dirty="0" smtClean="0"/>
              <a:t>Code development.  NFPA 2 Hydrogen, NFPA 55 Gases, NFPA 400 HazMat</a:t>
            </a:r>
          </a:p>
          <a:p>
            <a:r>
              <a:rPr lang="en-US" dirty="0" smtClean="0"/>
              <a:t>Filling a void for code warriors.</a:t>
            </a:r>
          </a:p>
          <a:p>
            <a:r>
              <a:rPr lang="en-US" dirty="0" smtClean="0"/>
              <a:t>West TX</a:t>
            </a:r>
            <a:r>
              <a:rPr lang="en-US" baseline="0" dirty="0" smtClean="0"/>
              <a:t> happened, 10 Firefighters, 2 civilian responders and 3 civilians dead.</a:t>
            </a:r>
          </a:p>
          <a:p>
            <a:r>
              <a:rPr lang="en-US" dirty="0" err="1" smtClean="0"/>
              <a:t>FireFighter</a:t>
            </a:r>
            <a:r>
              <a:rPr lang="en-US" dirty="0" smtClean="0"/>
              <a:t> on rural Volunteer FD.  </a:t>
            </a:r>
          </a:p>
          <a:p>
            <a:r>
              <a:rPr lang="en-US" dirty="0" smtClean="0"/>
              <a:t>Why am I here?</a:t>
            </a:r>
          </a:p>
          <a:p>
            <a:r>
              <a:rPr lang="en-US" dirty="0" smtClean="0"/>
              <a:t>The last two combine</a:t>
            </a:r>
            <a:r>
              <a:rPr lang="en-US" baseline="0" dirty="0" smtClean="0"/>
              <a:t> for 1) It matters to me and could have been me (at West or the next West) and 2) I am in a position to make a difference. </a:t>
            </a:r>
          </a:p>
          <a:p>
            <a:r>
              <a:rPr lang="en-US" baseline="0" dirty="0" smtClean="0"/>
              <a:t>I think the Fire Prevention world let down the firefighters at West TX.</a:t>
            </a: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2/19/2014 9:44 AM</a:t>
            </a:fld>
            <a:endParaRPr lang="en-US" dirty="0"/>
          </a:p>
        </p:txBody>
      </p:sp>
      <p:sp>
        <p:nvSpPr>
          <p:cNvPr id="6" name="Footer Placeholder 5"/>
          <p:cNvSpPr>
            <a:spLocks noGrp="1"/>
          </p:cNvSpPr>
          <p:nvPr>
            <p:ph type="ftr" sz="quarter" idx="12"/>
          </p:nvPr>
        </p:nvSpPr>
        <p:spPr>
          <a:xfrm>
            <a:off x="0" y="8829966"/>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6"/>
            <a:ext cx="699418" cy="46482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2493288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Right Image</a:t>
            </a:r>
          </a:p>
          <a:p>
            <a:r>
              <a:rPr lang="en-US" dirty="0" smtClean="0"/>
              <a:t>Typical exterior view.</a:t>
            </a:r>
          </a:p>
          <a:p>
            <a:r>
              <a:rPr lang="en-US" dirty="0" smtClean="0"/>
              <a:t>Existing facility</a:t>
            </a:r>
            <a:r>
              <a:rPr lang="en-US" baseline="0" dirty="0" smtClean="0"/>
              <a:t> with AN inside.</a:t>
            </a:r>
          </a:p>
          <a:p>
            <a:r>
              <a:rPr lang="en-US" baseline="0" dirty="0" smtClean="0"/>
              <a:t>Note construction type</a:t>
            </a:r>
          </a:p>
          <a:p>
            <a:r>
              <a:rPr lang="en-US" baseline="0" dirty="0" smtClean="0"/>
              <a:t>Note 704 placard 1-0-3-OX Is this enough?</a:t>
            </a:r>
          </a:p>
          <a:p>
            <a:r>
              <a:rPr lang="en-US" baseline="0" dirty="0" smtClean="0"/>
              <a:t>This is what responders would see.</a:t>
            </a:r>
          </a:p>
          <a:p>
            <a:r>
              <a:rPr lang="en-US" baseline="0" dirty="0" smtClean="0"/>
              <a:t>1</a:t>
            </a:r>
            <a:r>
              <a:rPr lang="en-US" baseline="30000" dirty="0" smtClean="0"/>
              <a:t>st</a:t>
            </a:r>
            <a:r>
              <a:rPr lang="en-US" baseline="0" dirty="0" smtClean="0"/>
              <a:t> 20-30 minutes will appear as a normal combustibles fire. Or an oxidizer enhanced fire – then it could detonate.</a:t>
            </a:r>
          </a:p>
          <a:p>
            <a:r>
              <a:rPr lang="en-US" baseline="0" dirty="0" smtClean="0"/>
              <a:t>Left Image</a:t>
            </a:r>
          </a:p>
          <a:p>
            <a:r>
              <a:rPr lang="en-US" baseline="0" dirty="0" smtClean="0"/>
              <a:t>Appears to be residential</a:t>
            </a:r>
          </a:p>
          <a:p>
            <a:r>
              <a:rPr lang="en-US" baseline="0" dirty="0" smtClean="0"/>
              <a:t>Exterior hopper.</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10</a:t>
            </a:fld>
            <a:endParaRPr lang="en-US"/>
          </a:p>
        </p:txBody>
      </p:sp>
    </p:spTree>
    <p:extLst>
      <p:ext uri="{BB962C8B-B14F-4D97-AF65-F5344CB8AC3E}">
        <p14:creationId xmlns:p14="http://schemas.microsoft.com/office/powerpoint/2010/main" val="1729398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 part???</a:t>
            </a:r>
            <a:r>
              <a:rPr lang="en-US" baseline="0" dirty="0" smtClean="0"/>
              <a:t> In a twisted way.</a:t>
            </a:r>
          </a:p>
          <a:p>
            <a:r>
              <a:rPr lang="en-US" baseline="0" dirty="0" smtClean="0"/>
              <a:t>Think about</a:t>
            </a:r>
          </a:p>
          <a:p>
            <a:r>
              <a:rPr lang="en-US" dirty="0" smtClean="0"/>
              <a:t>Is this an Oxidizer?</a:t>
            </a:r>
          </a:p>
          <a:p>
            <a:r>
              <a:rPr lang="en-US" dirty="0" smtClean="0"/>
              <a:t>Is this an Explosive?</a:t>
            </a:r>
          </a:p>
          <a:p>
            <a:r>
              <a:rPr lang="en-US" dirty="0" smtClean="0"/>
              <a:t>Is this UR?</a:t>
            </a:r>
          </a:p>
          <a:p>
            <a:r>
              <a:rPr lang="en-US" dirty="0" smtClean="0"/>
              <a:t>Just what is this stuff??</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11</a:t>
            </a:fld>
            <a:endParaRPr lang="en-US"/>
          </a:p>
        </p:txBody>
      </p:sp>
    </p:spTree>
    <p:extLst>
      <p:ext uri="{BB962C8B-B14F-4D97-AF65-F5344CB8AC3E}">
        <p14:creationId xmlns:p14="http://schemas.microsoft.com/office/powerpoint/2010/main" val="3772351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Elevated AN hopper used to make blends</a:t>
            </a:r>
          </a:p>
          <a:p>
            <a:r>
              <a:rPr lang="en-US" dirty="0" smtClean="0"/>
              <a:t>FD response?</a:t>
            </a:r>
            <a:r>
              <a:rPr lang="en-US" baseline="0" dirty="0" smtClean="0"/>
              <a:t>  Where would you park? What would you be thinking?  Water supply???</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12</a:t>
            </a:fld>
            <a:endParaRPr lang="en-US"/>
          </a:p>
        </p:txBody>
      </p:sp>
    </p:spTree>
    <p:extLst>
      <p:ext uri="{BB962C8B-B14F-4D97-AF65-F5344CB8AC3E}">
        <p14:creationId xmlns:p14="http://schemas.microsoft.com/office/powerpoint/2010/main" val="4229983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Oxidizer?</a:t>
            </a:r>
          </a:p>
          <a:p>
            <a:r>
              <a:rPr lang="en-US" dirty="0" smtClean="0"/>
              <a:t>Explosive?</a:t>
            </a:r>
          </a:p>
          <a:p>
            <a:r>
              <a:rPr lang="en-US" dirty="0" smtClean="0"/>
              <a:t>Unstable</a:t>
            </a:r>
            <a:r>
              <a:rPr lang="en-US" baseline="0" dirty="0" smtClean="0"/>
              <a:t> Reactive?</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13</a:t>
            </a:fld>
            <a:endParaRPr lang="en-US"/>
          </a:p>
        </p:txBody>
      </p:sp>
    </p:spTree>
    <p:extLst>
      <p:ext uri="{BB962C8B-B14F-4D97-AF65-F5344CB8AC3E}">
        <p14:creationId xmlns:p14="http://schemas.microsoft.com/office/powerpoint/2010/main" val="303935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~7:30 PM – Photo by passerby</a:t>
            </a:r>
          </a:p>
          <a:p>
            <a:r>
              <a:rPr lang="en-US" dirty="0" smtClean="0"/>
              <a:t>What if the middle of the day (school)? Or night (apartments)?</a:t>
            </a:r>
          </a:p>
          <a:p>
            <a:r>
              <a:rPr lang="en-US" dirty="0" smtClean="0"/>
              <a:t>Time to split?</a:t>
            </a:r>
          </a:p>
          <a:p>
            <a:r>
              <a:rPr lang="en-US" dirty="0" smtClean="0"/>
              <a:t>Rule of thumb?</a:t>
            </a:r>
          </a:p>
          <a:p>
            <a:r>
              <a:rPr lang="en-US" dirty="0" smtClean="0"/>
              <a:t>You have no knowledge of</a:t>
            </a:r>
            <a:r>
              <a:rPr lang="en-US" baseline="0" dirty="0" smtClean="0"/>
              <a:t> what is inside. No pre plan. No evacuation plan.</a:t>
            </a:r>
          </a:p>
          <a:p>
            <a:r>
              <a:rPr lang="en-US" dirty="0" smtClean="0"/>
              <a:t>What do you do?  Fight as ordinary combustible fire?</a:t>
            </a:r>
          </a:p>
          <a:p>
            <a:r>
              <a:rPr lang="en-US" dirty="0" smtClean="0"/>
              <a:t>Look at ERG?? Would it help?  Only if you knew what was inside.</a:t>
            </a:r>
          </a:p>
          <a:p>
            <a:r>
              <a:rPr lang="en-US" dirty="0" smtClean="0"/>
              <a:t>This is what I would expect a</a:t>
            </a:r>
            <a:r>
              <a:rPr lang="en-US" baseline="0" dirty="0" smtClean="0"/>
              <a:t> fire involving ordinary combustibles and oxidizers to look like. Hot and Fast!</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14</a:t>
            </a:fld>
            <a:endParaRPr lang="en-US"/>
          </a:p>
        </p:txBody>
      </p:sp>
    </p:spTree>
    <p:extLst>
      <p:ext uri="{BB962C8B-B14F-4D97-AF65-F5344CB8AC3E}">
        <p14:creationId xmlns:p14="http://schemas.microsoft.com/office/powerpoint/2010/main" val="3654809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Looks like a blast wave?</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15</a:t>
            </a:fld>
            <a:endParaRPr lang="en-US"/>
          </a:p>
        </p:txBody>
      </p:sp>
    </p:spTree>
    <p:extLst>
      <p:ext uri="{BB962C8B-B14F-4D97-AF65-F5344CB8AC3E}">
        <p14:creationId xmlns:p14="http://schemas.microsoft.com/office/powerpoint/2010/main" val="1636956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 from</a:t>
            </a:r>
            <a:r>
              <a:rPr lang="en-US" baseline="0" dirty="0" smtClean="0"/>
              <a:t> Google.</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16</a:t>
            </a:fld>
            <a:endParaRPr lang="en-US"/>
          </a:p>
        </p:txBody>
      </p:sp>
    </p:spTree>
    <p:extLst>
      <p:ext uri="{BB962C8B-B14F-4D97-AF65-F5344CB8AC3E}">
        <p14:creationId xmlns:p14="http://schemas.microsoft.com/office/powerpoint/2010/main" val="2458269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the best image but you can see this from space!</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17</a:t>
            </a:fld>
            <a:endParaRPr lang="en-US"/>
          </a:p>
        </p:txBody>
      </p:sp>
    </p:spTree>
    <p:extLst>
      <p:ext uri="{BB962C8B-B14F-4D97-AF65-F5344CB8AC3E}">
        <p14:creationId xmlns:p14="http://schemas.microsoft.com/office/powerpoint/2010/main" val="2452732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Above</a:t>
            </a:r>
            <a:r>
              <a:rPr lang="en-US" baseline="0" dirty="0" smtClean="0"/>
              <a:t> Left – Museum may need to add to the history list.</a:t>
            </a:r>
          </a:p>
          <a:p>
            <a:r>
              <a:rPr lang="en-US" baseline="0" dirty="0" smtClean="0"/>
              <a:t>Below left – Note school in lower left</a:t>
            </a:r>
          </a:p>
          <a:p>
            <a:r>
              <a:rPr lang="en-US" baseline="0" dirty="0" smtClean="0"/>
              <a:t>Above right – Tank damage.  What was in this?</a:t>
            </a:r>
          </a:p>
          <a:p>
            <a:r>
              <a:rPr lang="en-US" baseline="0" dirty="0" smtClean="0"/>
              <a:t>Lower right – Note blast wave moved the railroad rails.</a:t>
            </a:r>
          </a:p>
          <a:p>
            <a:r>
              <a:rPr lang="en-US" baseline="0" dirty="0" smtClean="0"/>
              <a:t>What happens to a person nearby? Grisly. Not like the movies.</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18</a:t>
            </a:fld>
            <a:endParaRPr lang="en-US"/>
          </a:p>
        </p:txBody>
      </p:sp>
    </p:spTree>
    <p:extLst>
      <p:ext uri="{BB962C8B-B14F-4D97-AF65-F5344CB8AC3E}">
        <p14:creationId xmlns:p14="http://schemas.microsoft.com/office/powerpoint/2010/main" val="2634761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Upper left – flying shrapnel? Do oxidizers do this?</a:t>
            </a:r>
          </a:p>
          <a:p>
            <a:r>
              <a:rPr lang="en-US" dirty="0" smtClean="0"/>
              <a:t>Lower left – birds eye view</a:t>
            </a:r>
          </a:p>
          <a:p>
            <a:r>
              <a:rPr lang="en-US" dirty="0" smtClean="0"/>
              <a:t>Upper right – </a:t>
            </a:r>
          </a:p>
          <a:p>
            <a:r>
              <a:rPr lang="en-US" dirty="0" smtClean="0"/>
              <a:t>Lower right - School</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19</a:t>
            </a:fld>
            <a:endParaRPr lang="en-US"/>
          </a:p>
        </p:txBody>
      </p:sp>
    </p:spTree>
    <p:extLst>
      <p:ext uri="{BB962C8B-B14F-4D97-AF65-F5344CB8AC3E}">
        <p14:creationId xmlns:p14="http://schemas.microsoft.com/office/powerpoint/2010/main" val="2686248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is  a compound containing nitrogen, hydrogen, and oxygen.</a:t>
            </a:r>
          </a:p>
          <a:p>
            <a:r>
              <a:rPr lang="en-US" dirty="0" smtClean="0"/>
              <a:t>To produce combine nitric acid with ammonia</a:t>
            </a:r>
            <a:r>
              <a:rPr lang="en-US" baseline="0" dirty="0" smtClean="0"/>
              <a:t> then evaporate.</a:t>
            </a:r>
          </a:p>
          <a:p>
            <a:r>
              <a:rPr lang="en-US" baseline="0" dirty="0" smtClean="0"/>
              <a:t>The solid left is AN.  Oversimplification</a:t>
            </a:r>
          </a:p>
          <a:p>
            <a:r>
              <a:rPr lang="en-US" baseline="0" dirty="0" smtClean="0"/>
              <a:t>Usually a white crystalline solid. Can be brown or tan or blue as well.</a:t>
            </a:r>
          </a:p>
          <a:p>
            <a:r>
              <a:rPr lang="en-US" baseline="0" dirty="0" smtClean="0"/>
              <a:t>Two major uses</a:t>
            </a:r>
          </a:p>
          <a:p>
            <a:r>
              <a:rPr lang="en-US" baseline="0" dirty="0" smtClean="0"/>
              <a:t>Fertilizer – source of AN.  Cheaper than other fertilizers</a:t>
            </a:r>
          </a:p>
          <a:p>
            <a:r>
              <a:rPr lang="en-US" baseline="0" dirty="0" smtClean="0"/>
              <a:t>Explosive – Safer than dynamite to manufacture, transport and store.  Not as easy to get an explosion. Still 60% of TNT yield.  </a:t>
            </a:r>
          </a:p>
          <a:p>
            <a:r>
              <a:rPr lang="en-US" baseline="0" dirty="0" smtClean="0"/>
              <a:t>Largely replaced the use of dynamite for mining and excavation blasting.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FD9E952-2FBC-4D82-8F36-3D5D5960FF0A}" type="slidenum">
              <a:rPr lang="en-US" smtClean="0"/>
              <a:t>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72570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HAS happened before.</a:t>
            </a:r>
          </a:p>
          <a:p>
            <a:endParaRPr lang="en-US" dirty="0" smtClean="0"/>
          </a:p>
          <a:p>
            <a:r>
              <a:rPr lang="en-US" dirty="0" smtClean="0"/>
              <a:t>From</a:t>
            </a:r>
            <a:r>
              <a:rPr lang="en-US" baseline="0" dirty="0" smtClean="0"/>
              <a:t> Wikipedia so may not ne 100% right…..but unlikely to be 100% wrong.</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20</a:t>
            </a:fld>
            <a:endParaRPr lang="en-US"/>
          </a:p>
        </p:txBody>
      </p:sp>
    </p:spTree>
    <p:extLst>
      <p:ext uri="{BB962C8B-B14F-4D97-AF65-F5344CB8AC3E}">
        <p14:creationId xmlns:p14="http://schemas.microsoft.com/office/powerpoint/2010/main" val="1092621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21</a:t>
            </a:fld>
            <a:endParaRPr lang="en-US"/>
          </a:p>
        </p:txBody>
      </p:sp>
    </p:spTree>
    <p:extLst>
      <p:ext uri="{BB962C8B-B14F-4D97-AF65-F5344CB8AC3E}">
        <p14:creationId xmlns:p14="http://schemas.microsoft.com/office/powerpoint/2010/main" val="3786494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22</a:t>
            </a:fld>
            <a:endParaRPr lang="en-US"/>
          </a:p>
        </p:txBody>
      </p:sp>
    </p:spTree>
    <p:extLst>
      <p:ext uri="{BB962C8B-B14F-4D97-AF65-F5344CB8AC3E}">
        <p14:creationId xmlns:p14="http://schemas.microsoft.com/office/powerpoint/2010/main" val="341016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23</a:t>
            </a:fld>
            <a:endParaRPr lang="en-US"/>
          </a:p>
        </p:txBody>
      </p:sp>
    </p:spTree>
    <p:extLst>
      <p:ext uri="{BB962C8B-B14F-4D97-AF65-F5344CB8AC3E}">
        <p14:creationId xmlns:p14="http://schemas.microsoft.com/office/powerpoint/2010/main" val="1990104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WEST</a:t>
            </a:r>
          </a:p>
          <a:p>
            <a:r>
              <a:rPr lang="en-US" dirty="0" smtClean="0"/>
              <a:t>Upper left – Rocket scientists. </a:t>
            </a:r>
            <a:r>
              <a:rPr lang="en-US" dirty="0" err="1" smtClean="0"/>
              <a:t>Mythbusters</a:t>
            </a:r>
            <a:r>
              <a:rPr lang="en-US" dirty="0" smtClean="0"/>
              <a:t> 500 lbs AN</a:t>
            </a:r>
          </a:p>
          <a:p>
            <a:r>
              <a:rPr lang="en-US" dirty="0" smtClean="0"/>
              <a:t>Lower left – NO EXPLOSION! Brazil 2013.  Monitor nozzle! Way to go!!  Three cheers.</a:t>
            </a:r>
          </a:p>
          <a:p>
            <a:r>
              <a:rPr lang="en-US" dirty="0" smtClean="0"/>
              <a:t>Upper right – New Mexico Test ANFO</a:t>
            </a:r>
          </a:p>
          <a:p>
            <a:r>
              <a:rPr lang="en-US" dirty="0" smtClean="0"/>
              <a:t>Lower right – </a:t>
            </a:r>
            <a:r>
              <a:rPr lang="en-US" dirty="0" err="1" smtClean="0"/>
              <a:t>Toluose</a:t>
            </a:r>
            <a:r>
              <a:rPr lang="en-US" dirty="0" smtClean="0"/>
              <a:t> France</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24</a:t>
            </a:fld>
            <a:endParaRPr lang="en-US"/>
          </a:p>
        </p:txBody>
      </p:sp>
    </p:spTree>
    <p:extLst>
      <p:ext uri="{BB962C8B-B14F-4D97-AF65-F5344CB8AC3E}">
        <p14:creationId xmlns:p14="http://schemas.microsoft.com/office/powerpoint/2010/main" val="1791232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photos – </a:t>
            </a:r>
            <a:r>
              <a:rPr lang="en-US" dirty="0" err="1" smtClean="0"/>
              <a:t>Toluose</a:t>
            </a:r>
            <a:r>
              <a:rPr lang="en-US" dirty="0" smtClean="0"/>
              <a:t> France</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25</a:t>
            </a:fld>
            <a:endParaRPr lang="en-US"/>
          </a:p>
        </p:txBody>
      </p:sp>
    </p:spTree>
    <p:extLst>
      <p:ext uri="{BB962C8B-B14F-4D97-AF65-F5344CB8AC3E}">
        <p14:creationId xmlns:p14="http://schemas.microsoft.com/office/powerpoint/2010/main" val="1833579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2009 IFC</a:t>
            </a:r>
          </a:p>
          <a:p>
            <a:pPr lvl="1"/>
            <a:r>
              <a:rPr lang="en-US" dirty="0" smtClean="0"/>
              <a:t>§3301.1.5 (explosives and fireworks chapter) AN shall be per NFPA 490. STOPS HERE. Does not get to 400.</a:t>
            </a:r>
          </a:p>
          <a:p>
            <a:pPr lvl="1"/>
            <a:r>
              <a:rPr lang="en-US" dirty="0" smtClean="0"/>
              <a:t>Note: 490 (2002 last edition) has been replaced with NFPA 400 (2013 most recent)</a:t>
            </a:r>
          </a:p>
          <a:p>
            <a:pPr marL="0" lvl="1" defTabSz="928299">
              <a:defRPr/>
            </a:pPr>
            <a:r>
              <a:rPr lang="en-US" dirty="0" smtClean="0"/>
              <a:t>2012 IFC</a:t>
            </a:r>
          </a:p>
          <a:p>
            <a:pPr marL="0" lvl="1" defTabSz="928299">
              <a:defRPr/>
            </a:pPr>
            <a:r>
              <a:rPr lang="en-US" dirty="0" smtClean="0"/>
              <a:t>§5601.1.5 AN shall be per NFPA 490 (2002) and </a:t>
            </a:r>
            <a:r>
              <a:rPr lang="en-US" dirty="0" err="1" smtClean="0"/>
              <a:t>Ch</a:t>
            </a:r>
            <a:r>
              <a:rPr lang="en-US" dirty="0" smtClean="0"/>
              <a:t> 63. Oxidizers.</a:t>
            </a:r>
          </a:p>
          <a:p>
            <a:pPr marL="0" lvl="1" defTabSz="928299">
              <a:defRPr/>
            </a:pPr>
            <a:r>
              <a:rPr lang="en-US" dirty="0" smtClean="0"/>
              <a:t>For IFC states – No clear pointer to NFPA 400.  There needs to be.</a:t>
            </a:r>
          </a:p>
          <a:p>
            <a:pPr marL="0" lvl="1" defTabSz="928299">
              <a:defRPr/>
            </a:pPr>
            <a:endParaRPr lang="en-US" dirty="0" smtClean="0"/>
          </a:p>
          <a:p>
            <a:pPr marL="0" lvl="1" defTabSz="928299">
              <a:defRPr/>
            </a:pPr>
            <a:endParaRPr lang="en-US" dirty="0" smtClean="0"/>
          </a:p>
          <a:p>
            <a:pPr marL="0" lvl="1" defTabSz="928299">
              <a:defRPr/>
            </a:pPr>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26</a:t>
            </a:fld>
            <a:endParaRPr lang="en-US"/>
          </a:p>
        </p:txBody>
      </p:sp>
    </p:spTree>
    <p:extLst>
      <p:ext uri="{BB962C8B-B14F-4D97-AF65-F5344CB8AC3E}">
        <p14:creationId xmlns:p14="http://schemas.microsoft.com/office/powerpoint/2010/main" val="92743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27</a:t>
            </a:fld>
            <a:endParaRPr lang="en-US"/>
          </a:p>
        </p:txBody>
      </p:sp>
    </p:spTree>
    <p:extLst>
      <p:ext uri="{BB962C8B-B14F-4D97-AF65-F5344CB8AC3E}">
        <p14:creationId xmlns:p14="http://schemas.microsoft.com/office/powerpoint/2010/main" val="70622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28</a:t>
            </a:fld>
            <a:endParaRPr lang="en-US"/>
          </a:p>
        </p:txBody>
      </p:sp>
    </p:spTree>
    <p:extLst>
      <p:ext uri="{BB962C8B-B14F-4D97-AF65-F5344CB8AC3E}">
        <p14:creationId xmlns:p14="http://schemas.microsoft.com/office/powerpoint/2010/main" val="1160399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61 states total? Which country is this???</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29</a:t>
            </a:fld>
            <a:endParaRPr lang="en-US"/>
          </a:p>
        </p:txBody>
      </p:sp>
    </p:spTree>
    <p:extLst>
      <p:ext uri="{BB962C8B-B14F-4D97-AF65-F5344CB8AC3E}">
        <p14:creationId xmlns:p14="http://schemas.microsoft.com/office/powerpoint/2010/main" val="313433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Categorize it  Physical or Health hazard.  Per fire code.  More than 1 category ? Follow both. See next slide.</a:t>
            </a:r>
          </a:p>
          <a:p>
            <a:r>
              <a:rPr lang="en-US" dirty="0" smtClean="0"/>
              <a:t>2 How much? And form and use</a:t>
            </a:r>
          </a:p>
          <a:p>
            <a:r>
              <a:rPr lang="en-US" dirty="0" smtClean="0"/>
              <a:t>3 &lt; Permit Quantity? Not much applies.  Most jurisdiction</a:t>
            </a:r>
            <a:r>
              <a:rPr lang="en-US" baseline="0" dirty="0" smtClean="0"/>
              <a:t> won’t get too involved.</a:t>
            </a:r>
            <a:endParaRPr lang="en-US" dirty="0" smtClean="0"/>
          </a:p>
          <a:p>
            <a:r>
              <a:rPr lang="en-US" dirty="0" smtClean="0"/>
              <a:t>4 &gt; Permit Quantity  but &lt; MAQ  General requirements. 704 placards kick</a:t>
            </a:r>
            <a:r>
              <a:rPr lang="en-US" baseline="0" dirty="0" smtClean="0"/>
              <a:t> in.</a:t>
            </a:r>
            <a:endParaRPr lang="en-US" dirty="0" smtClean="0"/>
          </a:p>
          <a:p>
            <a:r>
              <a:rPr lang="en-US" dirty="0" smtClean="0"/>
              <a:t>5&gt; MAQ  All general requirements + hazard specific requirements.</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3</a:t>
            </a:fld>
            <a:endParaRPr lang="en-US"/>
          </a:p>
        </p:txBody>
      </p:sp>
    </p:spTree>
    <p:extLst>
      <p:ext uri="{BB962C8B-B14F-4D97-AF65-F5344CB8AC3E}">
        <p14:creationId xmlns:p14="http://schemas.microsoft.com/office/powerpoint/2010/main" val="4093453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 11 came from fitting 490 into 400 </a:t>
            </a:r>
            <a:r>
              <a:rPr lang="en-US" dirty="0" err="1" smtClean="0"/>
              <a:t>ch</a:t>
            </a:r>
            <a:r>
              <a:rPr lang="en-US" dirty="0" smtClean="0"/>
              <a:t> 11.  Not a perfect fit.  Getting better.</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30</a:t>
            </a:fld>
            <a:endParaRPr lang="en-US"/>
          </a:p>
        </p:txBody>
      </p:sp>
    </p:spTree>
    <p:extLst>
      <p:ext uri="{BB962C8B-B14F-4D97-AF65-F5344CB8AC3E}">
        <p14:creationId xmlns:p14="http://schemas.microsoft.com/office/powerpoint/2010/main" val="3781802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31</a:t>
            </a:fld>
            <a:endParaRPr lang="en-US"/>
          </a:p>
        </p:txBody>
      </p:sp>
    </p:spTree>
    <p:extLst>
      <p:ext uri="{BB962C8B-B14F-4D97-AF65-F5344CB8AC3E}">
        <p14:creationId xmlns:p14="http://schemas.microsoft.com/office/powerpoint/2010/main" val="18305847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why UR3 </a:t>
            </a:r>
            <a:r>
              <a:rPr lang="en-US" dirty="0" err="1" smtClean="0"/>
              <a:t>det</a:t>
            </a:r>
            <a:r>
              <a:rPr lang="en-US" dirty="0" smtClean="0"/>
              <a:t> matters</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32</a:t>
            </a:fld>
            <a:endParaRPr lang="en-US"/>
          </a:p>
        </p:txBody>
      </p:sp>
    </p:spTree>
    <p:extLst>
      <p:ext uri="{BB962C8B-B14F-4D97-AF65-F5344CB8AC3E}">
        <p14:creationId xmlns:p14="http://schemas.microsoft.com/office/powerpoint/2010/main" val="42663935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Marty proposals.  Still lots of hoops to jump through.</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33</a:t>
            </a:fld>
            <a:endParaRPr lang="en-US"/>
          </a:p>
        </p:txBody>
      </p:sp>
    </p:spTree>
    <p:extLst>
      <p:ext uri="{BB962C8B-B14F-4D97-AF65-F5344CB8AC3E}">
        <p14:creationId xmlns:p14="http://schemas.microsoft.com/office/powerpoint/2010/main" val="21335597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34</a:t>
            </a:fld>
            <a:endParaRPr lang="en-US"/>
          </a:p>
        </p:txBody>
      </p:sp>
    </p:spTree>
    <p:extLst>
      <p:ext uri="{BB962C8B-B14F-4D97-AF65-F5344CB8AC3E}">
        <p14:creationId xmlns:p14="http://schemas.microsoft.com/office/powerpoint/2010/main" val="21335597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Cartoon about TX.  BUT – Is your jurisdiction in better shape?</a:t>
            </a:r>
          </a:p>
          <a:p>
            <a:r>
              <a:rPr lang="en-US" dirty="0" smtClean="0"/>
              <a:t>I see the poor fire code adopting</a:t>
            </a:r>
            <a:r>
              <a:rPr lang="en-US" baseline="0" dirty="0" smtClean="0"/>
              <a:t> structure and the poor code content as contributors to the coffins in West, TX.</a:t>
            </a:r>
          </a:p>
          <a:p>
            <a:r>
              <a:rPr lang="en-US" baseline="0" dirty="0" smtClean="0"/>
              <a:t>We need to do better.</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35</a:t>
            </a:fld>
            <a:endParaRPr lang="en-US"/>
          </a:p>
        </p:txBody>
      </p:sp>
    </p:spTree>
    <p:extLst>
      <p:ext uri="{BB962C8B-B14F-4D97-AF65-F5344CB8AC3E}">
        <p14:creationId xmlns:p14="http://schemas.microsoft.com/office/powerpoint/2010/main" val="6600182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36</a:t>
            </a:fld>
            <a:endParaRPr lang="en-US"/>
          </a:p>
        </p:txBody>
      </p:sp>
    </p:spTree>
    <p:extLst>
      <p:ext uri="{BB962C8B-B14F-4D97-AF65-F5344CB8AC3E}">
        <p14:creationId xmlns:p14="http://schemas.microsoft.com/office/powerpoint/2010/main" val="6600182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is help needed?    NFPA 400 needs input.</a:t>
            </a:r>
          </a:p>
          <a:p>
            <a:endParaRPr lang="en-US" dirty="0" smtClean="0"/>
          </a:p>
          <a:p>
            <a:r>
              <a:rPr lang="en-US" dirty="0" smtClean="0"/>
              <a:t>Late start. </a:t>
            </a:r>
          </a:p>
          <a:p>
            <a:r>
              <a:rPr lang="en-US" dirty="0" smtClean="0"/>
              <a:t>NFPA 400 Status</a:t>
            </a:r>
          </a:p>
          <a:p>
            <a:pPr lvl="1"/>
            <a:r>
              <a:rPr lang="en-US" dirty="0" smtClean="0"/>
              <a:t>Public comment is welcome – I feel like a 1 man show.  I need your help!!!!!!</a:t>
            </a:r>
          </a:p>
          <a:p>
            <a:pPr lvl="1"/>
            <a:r>
              <a:rPr lang="en-US" dirty="0" smtClean="0"/>
              <a:t>Committee does not write the code – the public does. Strange but true.</a:t>
            </a:r>
          </a:p>
          <a:p>
            <a:pPr lvl="1"/>
            <a:r>
              <a:rPr lang="en-US" dirty="0" smtClean="0"/>
              <a:t>Deadline for input:</a:t>
            </a:r>
          </a:p>
          <a:p>
            <a:pPr lvl="2"/>
            <a:r>
              <a:rPr lang="en-US" dirty="0" smtClean="0"/>
              <a:t>Paper: 4/11/2014</a:t>
            </a:r>
          </a:p>
          <a:p>
            <a:pPr lvl="2"/>
            <a:r>
              <a:rPr lang="en-US" dirty="0" smtClean="0"/>
              <a:t>Electronic: 5/16/2014</a:t>
            </a:r>
          </a:p>
          <a:p>
            <a:pPr lvl="1"/>
            <a:r>
              <a:rPr lang="en-US" dirty="0" smtClean="0"/>
              <a:t>Please</a:t>
            </a:r>
            <a:r>
              <a:rPr lang="en-US" baseline="0" dirty="0" smtClean="0"/>
              <a:t> help me!</a:t>
            </a:r>
            <a:endParaRPr lang="en-US" dirty="0" smtClean="0"/>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37</a:t>
            </a:fld>
            <a:endParaRPr lang="en-US"/>
          </a:p>
        </p:txBody>
      </p:sp>
    </p:spTree>
    <p:extLst>
      <p:ext uri="{BB962C8B-B14F-4D97-AF65-F5344CB8AC3E}">
        <p14:creationId xmlns:p14="http://schemas.microsoft.com/office/powerpoint/2010/main" val="6600182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38</a:t>
            </a:fld>
            <a:endParaRPr lang="en-US"/>
          </a:p>
        </p:txBody>
      </p:sp>
    </p:spTree>
    <p:extLst>
      <p:ext uri="{BB962C8B-B14F-4D97-AF65-F5344CB8AC3E}">
        <p14:creationId xmlns:p14="http://schemas.microsoft.com/office/powerpoint/2010/main" val="2008556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FF00"/>
                </a:solidFill>
              </a:rPr>
              <a:t>1. Explosives and blasting agents. (AN can be an explosive but not under NFPA 400) Probably OK.  Well established. Not the subject of this talk</a:t>
            </a:r>
          </a:p>
          <a:p>
            <a:r>
              <a:rPr lang="en-US" dirty="0"/>
              <a:t> 2.	Combustible liquids .</a:t>
            </a:r>
          </a:p>
          <a:p>
            <a:r>
              <a:rPr lang="en-US" dirty="0"/>
              <a:t> 3.	Flammable solids, liquids and gases.</a:t>
            </a:r>
          </a:p>
          <a:p>
            <a:r>
              <a:rPr lang="en-US" dirty="0"/>
              <a:t> 4.	Organic peroxide solids or liquids.</a:t>
            </a:r>
          </a:p>
          <a:p>
            <a:r>
              <a:rPr lang="en-US" dirty="0"/>
              <a:t> 5.	Oxidizer, solids or liquids. (AN has long been treated as an oxidizer – not much controversy here but Class 2 or 3????)</a:t>
            </a:r>
          </a:p>
          <a:p>
            <a:r>
              <a:rPr lang="en-US" dirty="0"/>
              <a:t> 6.	Oxidizing gases.</a:t>
            </a:r>
          </a:p>
          <a:p>
            <a:r>
              <a:rPr lang="en-US" dirty="0"/>
              <a:t> 7.	Pyrophoric solids, liquids or gases.</a:t>
            </a:r>
          </a:p>
          <a:p>
            <a:r>
              <a:rPr lang="en-US" dirty="0"/>
              <a:t> 8.	Unstable (reactive) solids, liquids or gases. (AN displays unstable reactive properties – particularly UR3 detonable)</a:t>
            </a:r>
          </a:p>
          <a:p>
            <a:r>
              <a:rPr lang="en-US" dirty="0"/>
              <a:t> 9.	Water-reactive materials solids or liquids.</a:t>
            </a:r>
          </a:p>
          <a:p>
            <a:r>
              <a:rPr lang="en-US" dirty="0"/>
              <a:t> 10.	Cryogenic fluids</a:t>
            </a:r>
          </a:p>
          <a:p>
            <a:endParaRPr lang="en-US" dirty="0"/>
          </a:p>
          <a:p>
            <a:r>
              <a:rPr lang="en-US" dirty="0"/>
              <a:t>AN does not pose significant health hazards – not discussed further.</a:t>
            </a:r>
          </a:p>
          <a:p>
            <a:endParaRPr lang="en-US" dirty="0"/>
          </a:p>
        </p:txBody>
      </p:sp>
      <p:sp>
        <p:nvSpPr>
          <p:cNvPr id="4" name="Slide Number Placeholder 3"/>
          <p:cNvSpPr>
            <a:spLocks noGrp="1"/>
          </p:cNvSpPr>
          <p:nvPr>
            <p:ph type="sldNum" sz="quarter" idx="10"/>
          </p:nvPr>
        </p:nvSpPr>
        <p:spPr/>
        <p:txBody>
          <a:bodyPr/>
          <a:lstStyle/>
          <a:p>
            <a:fld id="{AFD9E952-2FBC-4D82-8F36-3D5D5960FF0A}" type="slidenum">
              <a:rPr lang="en-US" smtClean="0"/>
              <a:t>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7505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 HMEX classifies Ammonium Nitrate</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5</a:t>
            </a:fld>
            <a:endParaRPr lang="en-US"/>
          </a:p>
        </p:txBody>
      </p:sp>
    </p:spTree>
    <p:extLst>
      <p:ext uri="{BB962C8B-B14F-4D97-AF65-F5344CB8AC3E}">
        <p14:creationId xmlns:p14="http://schemas.microsoft.com/office/powerpoint/2010/main" val="1174535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is likely a class 2 or class 3 oxidizer</a:t>
            </a:r>
          </a:p>
          <a:p>
            <a:r>
              <a:rPr lang="en-US" dirty="0" smtClean="0"/>
              <a:t>  Class 4 is the worst.</a:t>
            </a:r>
          </a:p>
          <a:p>
            <a:r>
              <a:rPr lang="en-US" dirty="0" smtClean="0"/>
              <a:t>Not much controversy</a:t>
            </a:r>
          </a:p>
          <a:p>
            <a:r>
              <a:rPr lang="en-US" dirty="0" smtClean="0"/>
              <a:t>Not too hard to meet.</a:t>
            </a:r>
          </a:p>
          <a:p>
            <a:r>
              <a:rPr lang="en-US" dirty="0" smtClean="0"/>
              <a:t>Not the problem</a:t>
            </a:r>
          </a:p>
          <a:p>
            <a:r>
              <a:rPr lang="en-US" dirty="0" smtClean="0"/>
              <a:t>Not the focus of this presentation.</a:t>
            </a:r>
          </a:p>
          <a:p>
            <a:r>
              <a:rPr lang="en-US" dirty="0" smtClean="0"/>
              <a:t>Classes are subjective</a:t>
            </a:r>
            <a:r>
              <a:rPr lang="en-US" baseline="0" dirty="0" smtClean="0"/>
              <a:t> – NFPA 400 introduced a testing protocol in 2013 (Annex G.1) Still subjective in IFC.</a:t>
            </a:r>
          </a:p>
          <a:p>
            <a:r>
              <a:rPr lang="en-US" baseline="0" dirty="0" smtClean="0"/>
              <a:t>Oxidizers are not combustible but they make things that are burn MUCH worse.  Very fast hot fire. This was observed at West.</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6</a:t>
            </a:fld>
            <a:endParaRPr lang="en-US"/>
          </a:p>
        </p:txBody>
      </p:sp>
    </p:spTree>
    <p:extLst>
      <p:ext uri="{BB962C8B-B14F-4D97-AF65-F5344CB8AC3E}">
        <p14:creationId xmlns:p14="http://schemas.microsoft.com/office/powerpoint/2010/main" val="483689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3 has two subcategories – detonable and non-detonable.  Makes a difference</a:t>
            </a:r>
            <a:r>
              <a:rPr lang="en-US" baseline="0" dirty="0" smtClean="0"/>
              <a:t> for Occupancy Classification</a:t>
            </a:r>
          </a:p>
          <a:p>
            <a:pPr defTabSz="928299">
              <a:defRPr/>
            </a:pPr>
            <a:r>
              <a:rPr lang="en-US" baseline="0" dirty="0" smtClean="0"/>
              <a:t> H-1 or H-2.</a:t>
            </a:r>
            <a:r>
              <a:rPr lang="en-US" dirty="0" smtClean="0"/>
              <a:t> </a:t>
            </a:r>
          </a:p>
          <a:p>
            <a:pPr defTabSz="928299">
              <a:defRPr/>
            </a:pPr>
            <a:r>
              <a:rPr lang="en-US" dirty="0" smtClean="0"/>
              <a:t>Class 3 – It can detonate but needs a strong initiator</a:t>
            </a:r>
            <a:r>
              <a:rPr lang="en-US" baseline="0" dirty="0" smtClean="0"/>
              <a:t> (like a exposure fire) maybe one that is made worse by an OXIDIZER. </a:t>
            </a:r>
          </a:p>
          <a:p>
            <a:pPr defTabSz="928299">
              <a:defRPr/>
            </a:pPr>
            <a:r>
              <a:rPr lang="en-US" baseline="0" dirty="0" smtClean="0"/>
              <a:t>UR3 </a:t>
            </a:r>
            <a:r>
              <a:rPr lang="en-US" baseline="0" dirty="0" err="1" smtClean="0"/>
              <a:t>det</a:t>
            </a:r>
            <a:r>
              <a:rPr lang="en-US" baseline="0" dirty="0" smtClean="0"/>
              <a:t> is NOT an explosive.</a:t>
            </a:r>
          </a:p>
          <a:p>
            <a:pPr defTabSz="928299">
              <a:defRPr/>
            </a:pPr>
            <a:r>
              <a:rPr lang="en-US" dirty="0" smtClean="0"/>
              <a:t>Most of NFPA TC</a:t>
            </a:r>
            <a:r>
              <a:rPr lang="en-US" baseline="0" dirty="0" smtClean="0"/>
              <a:t> agrees that much AN can be classified as UR3 detonable. Still draft!</a:t>
            </a:r>
          </a:p>
          <a:p>
            <a:pPr defTabSz="928299">
              <a:defRPr/>
            </a:pPr>
            <a:r>
              <a:rPr lang="en-US" baseline="0" dirty="0" smtClean="0"/>
              <a:t>This IS the problem (part of it).</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7</a:t>
            </a:fld>
            <a:endParaRPr lang="en-US"/>
          </a:p>
        </p:txBody>
      </p:sp>
    </p:spTree>
    <p:extLst>
      <p:ext uri="{BB962C8B-B14F-4D97-AF65-F5344CB8AC3E}">
        <p14:creationId xmlns:p14="http://schemas.microsoft.com/office/powerpoint/2010/main" val="3948487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AN looks like</a:t>
            </a:r>
          </a:p>
          <a:p>
            <a:r>
              <a:rPr lang="en-US" dirty="0" smtClean="0"/>
              <a:t>Bags, super sacks</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8</a:t>
            </a:fld>
            <a:endParaRPr lang="en-US"/>
          </a:p>
        </p:txBody>
      </p:sp>
    </p:spTree>
    <p:extLst>
      <p:ext uri="{BB962C8B-B14F-4D97-AF65-F5344CB8AC3E}">
        <p14:creationId xmlns:p14="http://schemas.microsoft.com/office/powerpoint/2010/main" val="4037125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Storage Methods – Bulk – Might also call this solid</a:t>
            </a:r>
            <a:r>
              <a:rPr lang="en-US" baseline="0" dirty="0" smtClean="0"/>
              <a:t> pile</a:t>
            </a:r>
          </a:p>
          <a:p>
            <a:r>
              <a:rPr lang="en-US" baseline="0" dirty="0" smtClean="0"/>
              <a:t>Note construction type.   Type V N or B or non rated structural.</a:t>
            </a:r>
          </a:p>
          <a:p>
            <a:r>
              <a:rPr lang="en-US" baseline="0" dirty="0" smtClean="0"/>
              <a:t>Note if UR3 Detonable then H-1 or PL-1</a:t>
            </a:r>
          </a:p>
          <a:p>
            <a:r>
              <a:rPr lang="en-US" baseline="0" dirty="0" smtClean="0"/>
              <a:t>Type V NR or V-B is not allowed.  Minimum is type V – A.  </a:t>
            </a:r>
          </a:p>
          <a:p>
            <a:r>
              <a:rPr lang="en-US" baseline="0" dirty="0" smtClean="0"/>
              <a:t>These would likely be existing non complying – meaning they were built not in compliance.</a:t>
            </a:r>
          </a:p>
          <a:p>
            <a:endParaRPr lang="en-US" baseline="0" dirty="0" smtClean="0"/>
          </a:p>
          <a:p>
            <a:r>
              <a:rPr lang="en-US" baseline="0" dirty="0" smtClean="0"/>
              <a:t>Exterior hoppers – how should these be </a:t>
            </a:r>
            <a:r>
              <a:rPr lang="en-US" baseline="0" dirty="0" err="1" smtClean="0"/>
              <a:t>proteceted</a:t>
            </a:r>
            <a:r>
              <a:rPr lang="en-US" baseline="0" dirty="0" smtClean="0"/>
              <a:t>.</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FD9E952-2FBC-4D82-8F36-3D5D5960FF0A}" type="slidenum">
              <a:rPr lang="en-US" smtClean="0"/>
              <a:t>9</a:t>
            </a:fld>
            <a:endParaRPr lang="en-US"/>
          </a:p>
        </p:txBody>
      </p:sp>
    </p:spTree>
    <p:extLst>
      <p:ext uri="{BB962C8B-B14F-4D97-AF65-F5344CB8AC3E}">
        <p14:creationId xmlns:p14="http://schemas.microsoft.com/office/powerpoint/2010/main" val="101671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68086"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defTabSz="1095376" rtl="0" eaLnBrk="1" fontAlgn="base" hangingPunct="1">
              <a:lnSpc>
                <a:spcPct val="90000"/>
              </a:lnSpc>
              <a:spcBef>
                <a:spcPct val="0"/>
              </a:spcBef>
              <a:spcAft>
                <a:spcPct val="0"/>
              </a:spcAft>
              <a:buClr>
                <a:schemeClr val="tx2"/>
              </a:buClr>
              <a:buSzPct val="95000"/>
              <a:buFont typeface="Arial" pitchFamily="34" charset="0"/>
              <a:buNone/>
              <a:defRPr lang="en-US" sz="12000" b="1" kern="1200" spc="-770" dirty="0" smtClean="0">
                <a:ln w="11430"/>
                <a:gradFill>
                  <a:gsLst>
                    <a:gs pos="0">
                      <a:schemeClr val="tx2"/>
                    </a:gs>
                    <a:gs pos="37000">
                      <a:schemeClr val="accent5">
                        <a:lumMod val="60000"/>
                        <a:lumOff val="40000"/>
                      </a:schemeClr>
                    </a:gs>
                    <a:gs pos="85000">
                      <a:srgbClr val="F87F06"/>
                    </a:gs>
                  </a:gsLst>
                  <a:lin ang="5400000"/>
                </a:gradFill>
                <a:effectLst>
                  <a:outerShdw blurRad="50800" dist="39000" dir="5460000" algn="tl">
                    <a:srgbClr val="000000">
                      <a:alpha val="38000"/>
                    </a:srgbClr>
                  </a:outerShdw>
                </a:effectLst>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68086"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defTabSz="1095376" rtl="0" eaLnBrk="1" fontAlgn="base" hangingPunct="1">
              <a:lnSpc>
                <a:spcPct val="90000"/>
              </a:lnSpc>
              <a:spcBef>
                <a:spcPct val="0"/>
              </a:spcBef>
              <a:spcAft>
                <a:spcPct val="0"/>
              </a:spcAft>
              <a:buClr>
                <a:schemeClr val="tx2"/>
              </a:buClr>
              <a:buSzPct val="95000"/>
              <a:buFont typeface="Arial" pitchFamily="34" charset="0"/>
              <a:buNone/>
              <a:defRPr lang="en-US" sz="12000" b="1" kern="1200" spc="-770" dirty="0" smtClean="0">
                <a:ln w="11430"/>
                <a:gradFill>
                  <a:gsLst>
                    <a:gs pos="0">
                      <a:schemeClr val="tx2"/>
                    </a:gs>
                    <a:gs pos="37000">
                      <a:schemeClr val="accent5">
                        <a:lumMod val="60000"/>
                        <a:lumOff val="40000"/>
                      </a:schemeClr>
                    </a:gs>
                    <a:gs pos="85000">
                      <a:srgbClr val="F87F06"/>
                    </a:gs>
                  </a:gsLst>
                  <a:lin ang="5400000"/>
                </a:gradFill>
                <a:effectLst>
                  <a:outerShdw blurRad="50800" dist="39000" dir="5460000" algn="tl">
                    <a:srgbClr val="000000">
                      <a:alpha val="38000"/>
                    </a:srgbClr>
                  </a:outerShdw>
                </a:effectLst>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slidebakbar2.png"/>
          <p:cNvPicPr>
            <a:picLocks noChangeAspect="1"/>
          </p:cNvPicPr>
          <p:nvPr/>
        </p:nvPicPr>
        <p:blipFill>
          <a:blip r:embed="rId14"/>
          <a:stretch>
            <a:fillRect/>
          </a:stretch>
        </p:blipFill>
        <p:spPr>
          <a:xfrm>
            <a:off x="0" y="6238776"/>
            <a:ext cx="9144000" cy="619224"/>
          </a:xfrm>
          <a:prstGeom prst="rect">
            <a:avLst/>
          </a:prstGeom>
        </p:spPr>
      </p:pic>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1" r:id="rId11"/>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hf hd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0.jpg"/><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9.jp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2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9.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53.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681913" cy="1523495"/>
          </a:xfrm>
        </p:spPr>
        <p:txBody>
          <a:bodyPr/>
          <a:lstStyle/>
          <a:p>
            <a:r>
              <a:rPr lang="en-US" dirty="0" smtClean="0"/>
              <a:t>Ammonium Nitrate</a:t>
            </a:r>
            <a:br>
              <a:rPr lang="en-US" dirty="0" smtClean="0"/>
            </a:br>
            <a:r>
              <a:rPr lang="en-US" dirty="0" smtClean="0"/>
              <a:t>Fire Code Regulations Update</a:t>
            </a:r>
            <a:endParaRPr lang="en-US" dirty="0"/>
          </a:p>
        </p:txBody>
      </p:sp>
      <p:sp>
        <p:nvSpPr>
          <p:cNvPr id="3" name="Subtitle 2"/>
          <p:cNvSpPr>
            <a:spLocks noGrp="1"/>
          </p:cNvSpPr>
          <p:nvPr>
            <p:ph type="subTitle" idx="1"/>
          </p:nvPr>
        </p:nvSpPr>
        <p:spPr>
          <a:xfrm>
            <a:off x="730249" y="4344988"/>
            <a:ext cx="7681913" cy="1446212"/>
          </a:xfrm>
        </p:spPr>
        <p:txBody>
          <a:bodyPr>
            <a:normAutofit/>
          </a:bodyPr>
          <a:lstStyle/>
          <a:p>
            <a:r>
              <a:rPr lang="en-US" dirty="0" smtClean="0"/>
              <a:t>Martin Gresho, PE</a:t>
            </a:r>
          </a:p>
          <a:p>
            <a:r>
              <a:rPr lang="en-US" dirty="0" smtClean="0"/>
              <a:t>Fire Protection Engineer</a:t>
            </a:r>
          </a:p>
          <a:p>
            <a:r>
              <a:rPr lang="en-US" dirty="0" smtClean="0"/>
              <a:t>FP2FIRE</a:t>
            </a:r>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AN Storage Facility</a:t>
            </a:r>
            <a:endParaRPr lang="en-US" dirty="0"/>
          </a:p>
        </p:txBody>
      </p:sp>
      <p:sp>
        <p:nvSpPr>
          <p:cNvPr id="3" name="Text Placeholder 2"/>
          <p:cNvSpPr>
            <a:spLocks noGrp="1"/>
          </p:cNvSpPr>
          <p:nvPr>
            <p:ph type="body" sz="quarter" idx="10"/>
          </p:nvPr>
        </p:nvSpPr>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63" y="1278998"/>
            <a:ext cx="4835237" cy="362642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555751" y="1616449"/>
            <a:ext cx="5006788" cy="3755091"/>
          </a:xfrm>
          <a:prstGeom prst="rect">
            <a:avLst/>
          </a:prstGeom>
        </p:spPr>
      </p:pic>
    </p:spTree>
    <p:extLst>
      <p:ext uri="{BB962C8B-B14F-4D97-AF65-F5344CB8AC3E}">
        <p14:creationId xmlns:p14="http://schemas.microsoft.com/office/powerpoint/2010/main" val="308475006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 Texas Incident - Overview</a:t>
            </a:r>
            <a:endParaRPr lang="en-US" dirty="0"/>
          </a:p>
        </p:txBody>
      </p:sp>
      <p:sp>
        <p:nvSpPr>
          <p:cNvPr id="3" name="Text Placeholder 2"/>
          <p:cNvSpPr>
            <a:spLocks noGrp="1"/>
          </p:cNvSpPr>
          <p:nvPr>
            <p:ph type="body" sz="quarter" idx="10"/>
          </p:nvPr>
        </p:nvSpPr>
        <p:spPr>
          <a:xfrm>
            <a:off x="381000" y="1411552"/>
            <a:ext cx="8382000" cy="984885"/>
          </a:xfrm>
        </p:spPr>
        <p:txBody>
          <a:bodyPr/>
          <a:lstStyle/>
          <a:p>
            <a:r>
              <a:rPr lang="en-US" dirty="0" smtClean="0"/>
              <a:t>Investigations are ongoing</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52600" y="762000"/>
            <a:ext cx="5562600" cy="707886"/>
          </a:xfrm>
          <a:prstGeom prst="rect">
            <a:avLst/>
          </a:prstGeom>
          <a:noFill/>
        </p:spPr>
        <p:txBody>
          <a:bodyPr wrap="square" rtlCol="0">
            <a:spAutoFit/>
          </a:bodyPr>
          <a:lstStyle/>
          <a:p>
            <a:r>
              <a:rPr lang="en-US" sz="4000" dirty="0" smtClean="0"/>
              <a:t>Review of Loss History</a:t>
            </a:r>
            <a:endParaRPr lang="en-US" sz="4000" dirty="0"/>
          </a:p>
        </p:txBody>
      </p:sp>
    </p:spTree>
    <p:extLst>
      <p:ext uri="{BB962C8B-B14F-4D97-AF65-F5344CB8AC3E}">
        <p14:creationId xmlns:p14="http://schemas.microsoft.com/office/powerpoint/2010/main" val="132124278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West TX, Before</a:t>
            </a:r>
            <a:endParaRPr lang="en-US" dirty="0"/>
          </a:p>
        </p:txBody>
      </p:sp>
      <p:sp>
        <p:nvSpPr>
          <p:cNvPr id="5" name="Text Placeholder 4"/>
          <p:cNvSpPr>
            <a:spLocks noGrp="1"/>
          </p:cNvSpPr>
          <p:nvPr>
            <p:ph type="body" sz="quarter" idx="10"/>
          </p:nvPr>
        </p:nvSpPr>
        <p:spPr/>
        <p:txBody>
          <a:bodyPr/>
          <a:lstStyle/>
          <a:p>
            <a:endParaRPr lang="en-US" dirty="0"/>
          </a:p>
        </p:txBody>
      </p:sp>
      <p:pic>
        <p:nvPicPr>
          <p:cNvPr id="6" name="Picture 5" descr="C:\Users\ATF FRL\Desktop\Exemplar Plant\20110119 from W 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721" t="50000" r="23536" b="12239"/>
          <a:stretch/>
        </p:blipFill>
        <p:spPr bwMode="auto">
          <a:xfrm>
            <a:off x="152400" y="1828800"/>
            <a:ext cx="348893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LJ_0001.JPG"/>
          <p:cNvPicPr>
            <a:picLocks noGrp="1" noChangeAspect="1"/>
          </p:cNvPicPr>
          <p:nvPr isPhoto="1"/>
        </p:nvPicPr>
        <p:blipFill>
          <a:blip r:embed="rId4" cstate="email">
            <a:lum/>
          </a:blip>
          <a:stretch>
            <a:fillRect/>
          </a:stretch>
        </p:blipFill>
        <p:spPr>
          <a:xfrm>
            <a:off x="3810000" y="1828800"/>
            <a:ext cx="5141352" cy="3405254"/>
          </a:xfrm>
          <a:prstGeom prst="rect">
            <a:avLst/>
          </a:prstGeom>
          <a:noFill/>
          <a:ln>
            <a:noFill/>
          </a:ln>
        </p:spPr>
      </p:pic>
      <p:pic>
        <p:nvPicPr>
          <p:cNvPr id="8" name="Picture 2" descr="C:\Users\ATF FRL\Desktop\Exemplar Plant\ADAIR_00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463" r="10867" b="27580"/>
          <a:stretch/>
        </p:blipFill>
        <p:spPr bwMode="auto">
          <a:xfrm>
            <a:off x="152400" y="3886200"/>
            <a:ext cx="3505200" cy="1335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68468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West TX - After</a:t>
            </a:r>
            <a:endParaRPr lang="en-US" dirty="0"/>
          </a:p>
        </p:txBody>
      </p:sp>
      <p:sp>
        <p:nvSpPr>
          <p:cNvPr id="5" name="Text Placeholder 4"/>
          <p:cNvSpPr>
            <a:spLocks noGrp="1"/>
          </p:cNvSpPr>
          <p:nvPr>
            <p:ph type="body" sz="quarter" idx="10"/>
          </p:nvPr>
        </p:nvSpPr>
        <p:spPr/>
        <p:txBody>
          <a:bodyPr/>
          <a:lstStyle/>
          <a:p>
            <a:endParaRPr lang="en-US" dirty="0"/>
          </a:p>
        </p:txBody>
      </p:sp>
      <p:pic>
        <p:nvPicPr>
          <p:cNvPr id="6" name="Picture 5" descr="DLJ_0010.JPG"/>
          <p:cNvPicPr>
            <a:picLocks noGrp="1" noChangeAspect="1"/>
          </p:cNvPicPr>
          <p:nvPr isPhoto="1"/>
        </p:nvPicPr>
        <p:blipFill>
          <a:blip r:embed="rId3" cstate="email">
            <a:lum/>
          </a:blip>
          <a:stretch>
            <a:fillRect/>
          </a:stretch>
        </p:blipFill>
        <p:spPr>
          <a:xfrm>
            <a:off x="914400" y="1371600"/>
            <a:ext cx="7391400" cy="4895519"/>
          </a:xfrm>
          <a:prstGeom prst="rect">
            <a:avLst/>
          </a:prstGeom>
          <a:noFill/>
          <a:ln>
            <a:noFill/>
          </a:ln>
        </p:spPr>
      </p:pic>
    </p:spTree>
    <p:extLst>
      <p:ext uri="{BB962C8B-B14F-4D97-AF65-F5344CB8AC3E}">
        <p14:creationId xmlns:p14="http://schemas.microsoft.com/office/powerpoint/2010/main" val="223596780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 TX – On Arrival?</a:t>
            </a:r>
            <a:endParaRPr lang="en-US" dirty="0"/>
          </a:p>
        </p:txBody>
      </p:sp>
      <p:sp>
        <p:nvSpPr>
          <p:cNvPr id="3" name="Text Placeholder 2"/>
          <p:cNvSpPr>
            <a:spLocks noGrp="1"/>
          </p:cNvSpPr>
          <p:nvPr>
            <p:ph type="body" sz="quarter" idx="10"/>
          </p:nvPr>
        </p:nvSpPr>
        <p:spPr/>
        <p:txBody>
          <a:bodyPr/>
          <a:lstStyle/>
          <a:p>
            <a:endParaRPr lang="en-US" dirty="0"/>
          </a:p>
        </p:txBody>
      </p:sp>
      <p:pic>
        <p:nvPicPr>
          <p:cNvPr id="4" name="Picture 3" descr="E:\Macik photo 1.JPG"/>
          <p:cNvPicPr>
            <a:picLocks noChangeAspect="1" noChangeArrowheads="1"/>
          </p:cNvPicPr>
          <p:nvPr/>
        </p:nvPicPr>
        <p:blipFill>
          <a:blip r:embed="rId3" cstate="email"/>
          <a:srcRect/>
          <a:stretch>
            <a:fillRect/>
          </a:stretch>
        </p:blipFill>
        <p:spPr bwMode="auto">
          <a:xfrm>
            <a:off x="152400" y="1219200"/>
            <a:ext cx="3829049" cy="5105399"/>
          </a:xfrm>
          <a:prstGeom prst="rect">
            <a:avLst/>
          </a:prstGeom>
          <a:noFill/>
        </p:spPr>
      </p:pic>
    </p:spTree>
    <p:extLst>
      <p:ext uri="{BB962C8B-B14F-4D97-AF65-F5344CB8AC3E}">
        <p14:creationId xmlns:p14="http://schemas.microsoft.com/office/powerpoint/2010/main" val="183068890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 TX After</a:t>
            </a:r>
            <a:endParaRPr lang="en-US" dirty="0"/>
          </a:p>
        </p:txBody>
      </p:sp>
      <p:sp>
        <p:nvSpPr>
          <p:cNvPr id="3" name="Text Placeholder 2"/>
          <p:cNvSpPr>
            <a:spLocks noGrp="1"/>
          </p:cNvSpPr>
          <p:nvPr>
            <p:ph type="body" sz="quarter" idx="10"/>
          </p:nvPr>
        </p:nvSpPr>
        <p:spPr/>
        <p:txBody>
          <a:bodyPr/>
          <a:lstStyle/>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152400" y="1143000"/>
            <a:ext cx="4357255" cy="2897291"/>
          </a:xfrm>
          <a:prstGeom prst="rect">
            <a:avLst/>
          </a:prstGeom>
          <a:noFill/>
          <a:ln w="9525">
            <a:noFill/>
            <a:miter lim="800000"/>
            <a:headEnd/>
            <a:tailEnd/>
          </a:ln>
          <a:effectLst/>
        </p:spPr>
      </p:pic>
      <p:pic>
        <p:nvPicPr>
          <p:cNvPr id="5" name="Picture 4"/>
          <p:cNvPicPr>
            <a:picLocks noChangeAspect="1" noChangeArrowheads="1"/>
          </p:cNvPicPr>
          <p:nvPr/>
        </p:nvPicPr>
        <p:blipFill>
          <a:blip r:embed="rId4" cstate="print"/>
          <a:srcRect/>
          <a:stretch>
            <a:fillRect/>
          </a:stretch>
        </p:blipFill>
        <p:spPr bwMode="auto">
          <a:xfrm>
            <a:off x="4509655" y="1122218"/>
            <a:ext cx="4329545" cy="2878865"/>
          </a:xfrm>
          <a:prstGeom prst="rect">
            <a:avLst/>
          </a:prstGeom>
          <a:noFill/>
          <a:ln w="9525">
            <a:noFill/>
            <a:miter lim="800000"/>
            <a:headEnd/>
            <a:tailEnd/>
          </a:ln>
          <a:effectLst/>
        </p:spPr>
      </p:pic>
    </p:spTree>
    <p:extLst>
      <p:ext uri="{BB962C8B-B14F-4D97-AF65-F5344CB8AC3E}">
        <p14:creationId xmlns:p14="http://schemas.microsoft.com/office/powerpoint/2010/main" val="340963659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 TX - After</a:t>
            </a:r>
            <a:endParaRPr lang="en-US" dirty="0"/>
          </a:p>
        </p:txBody>
      </p:sp>
      <p:sp>
        <p:nvSpPr>
          <p:cNvPr id="3" name="Text Placeholder 2"/>
          <p:cNvSpPr>
            <a:spLocks noGrp="1"/>
          </p:cNvSpPr>
          <p:nvPr>
            <p:ph type="body" sz="quarter" idx="10"/>
          </p:nvPr>
        </p:nvSpPr>
        <p:spPr/>
        <p:txBody>
          <a:bodyPr/>
          <a:lstStyle/>
          <a:p>
            <a:endParaRPr lang="en-US"/>
          </a:p>
        </p:txBody>
      </p:sp>
      <p:pic>
        <p:nvPicPr>
          <p:cNvPr id="4" name="Picture 3" descr="DSC_0314.JPG"/>
          <p:cNvPicPr>
            <a:picLocks noGrp="1" noChangeAspect="1"/>
          </p:cNvPicPr>
          <p:nvPr isPhoto="1"/>
        </p:nvPicPr>
        <p:blipFill>
          <a:blip r:embed="rId3" cstate="email">
            <a:lum/>
          </a:blip>
          <a:stretch>
            <a:fillRect/>
          </a:stretch>
        </p:blipFill>
        <p:spPr>
          <a:xfrm>
            <a:off x="399076" y="1034532"/>
            <a:ext cx="4401524" cy="2954982"/>
          </a:xfrm>
          <a:prstGeom prst="rect">
            <a:avLst/>
          </a:prstGeom>
          <a:noFill/>
          <a:ln>
            <a:noFill/>
          </a:ln>
        </p:spPr>
      </p:pic>
      <p:pic>
        <p:nvPicPr>
          <p:cNvPr id="5" name="Picture 2"/>
          <p:cNvPicPr>
            <a:picLocks noChangeAspect="1" noChangeArrowheads="1"/>
          </p:cNvPicPr>
          <p:nvPr/>
        </p:nvPicPr>
        <p:blipFill>
          <a:blip r:embed="rId4" cstate="print"/>
          <a:srcRect/>
          <a:stretch>
            <a:fillRect/>
          </a:stretch>
        </p:blipFill>
        <p:spPr bwMode="auto">
          <a:xfrm>
            <a:off x="4800600" y="1101436"/>
            <a:ext cx="4343400" cy="2888078"/>
          </a:xfrm>
          <a:prstGeom prst="rect">
            <a:avLst/>
          </a:prstGeom>
          <a:noFill/>
          <a:ln w="9525">
            <a:noFill/>
            <a:miter lim="800000"/>
            <a:headEnd/>
            <a:tailEnd/>
          </a:ln>
          <a:effectLst/>
        </p:spPr>
      </p:pic>
      <p:pic>
        <p:nvPicPr>
          <p:cNvPr id="6" name="Picture 2"/>
          <p:cNvPicPr>
            <a:picLocks noChangeAspect="1" noChangeArrowheads="1"/>
          </p:cNvPicPr>
          <p:nvPr/>
        </p:nvPicPr>
        <p:blipFill>
          <a:blip r:embed="rId5" cstate="print"/>
          <a:srcRect/>
          <a:stretch>
            <a:fillRect/>
          </a:stretch>
        </p:blipFill>
        <p:spPr bwMode="auto">
          <a:xfrm>
            <a:off x="399076" y="3989514"/>
            <a:ext cx="4172924" cy="2774724"/>
          </a:xfrm>
          <a:prstGeom prst="rect">
            <a:avLst/>
          </a:prstGeom>
          <a:noFill/>
          <a:ln w="9525">
            <a:noFill/>
            <a:miter lim="800000"/>
            <a:headEnd/>
            <a:tailEnd/>
          </a:ln>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0600" y="3863000"/>
            <a:ext cx="3803650" cy="2995000"/>
          </a:xfrm>
          <a:prstGeom prst="rect">
            <a:avLst/>
          </a:prstGeom>
        </p:spPr>
      </p:pic>
    </p:spTree>
    <p:extLst>
      <p:ext uri="{BB962C8B-B14F-4D97-AF65-F5344CB8AC3E}">
        <p14:creationId xmlns:p14="http://schemas.microsoft.com/office/powerpoint/2010/main" val="364917694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 TX Before- After (from space)</a:t>
            </a:r>
            <a:endParaRPr lang="en-US" dirty="0"/>
          </a:p>
        </p:txBody>
      </p:sp>
      <p:sp>
        <p:nvSpPr>
          <p:cNvPr id="3" name="Text Placeholder 2"/>
          <p:cNvSpPr>
            <a:spLocks noGrp="1"/>
          </p:cNvSpPr>
          <p:nvPr>
            <p:ph type="body" sz="quarter" idx="10"/>
          </p:nvPr>
        </p:nvSpPr>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982920"/>
            <a:ext cx="5124554" cy="5875080"/>
          </a:xfrm>
          <a:prstGeom prst="rect">
            <a:avLst/>
          </a:prstGeom>
        </p:spPr>
      </p:pic>
    </p:spTree>
    <p:extLst>
      <p:ext uri="{BB962C8B-B14F-4D97-AF65-F5344CB8AC3E}">
        <p14:creationId xmlns:p14="http://schemas.microsoft.com/office/powerpoint/2010/main" val="253894538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 TX - After</a:t>
            </a:r>
            <a:endParaRPr lang="en-US" dirty="0"/>
          </a:p>
        </p:txBody>
      </p:sp>
      <p:sp>
        <p:nvSpPr>
          <p:cNvPr id="3" name="Text Placeholder 2"/>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 y="960603"/>
            <a:ext cx="4429125" cy="322876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9907" y="960603"/>
            <a:ext cx="4590753" cy="296868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09" y="3963926"/>
            <a:ext cx="4581525" cy="257621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8406" y="4025068"/>
            <a:ext cx="4053753" cy="2549710"/>
          </a:xfrm>
          <a:prstGeom prst="rect">
            <a:avLst/>
          </a:prstGeom>
        </p:spPr>
      </p:pic>
    </p:spTree>
    <p:extLst>
      <p:ext uri="{BB962C8B-B14F-4D97-AF65-F5344CB8AC3E}">
        <p14:creationId xmlns:p14="http://schemas.microsoft.com/office/powerpoint/2010/main" val="9227523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 TX - After </a:t>
            </a:r>
            <a:endParaRPr lang="en-US" dirty="0"/>
          </a:p>
        </p:txBody>
      </p:sp>
      <p:sp>
        <p:nvSpPr>
          <p:cNvPr id="3" name="Text Placeholder 2"/>
          <p:cNvSpPr>
            <a:spLocks noGrp="1"/>
          </p:cNvSpPr>
          <p:nvPr>
            <p:ph type="body" sz="quarter" idx="10"/>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44" y="1218178"/>
            <a:ext cx="3976255" cy="246527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1145303"/>
            <a:ext cx="3657600" cy="24384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3747008"/>
            <a:ext cx="3657600" cy="24384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7200" y="3583247"/>
            <a:ext cx="3962400" cy="2636797"/>
          </a:xfrm>
          <a:prstGeom prst="rect">
            <a:avLst/>
          </a:prstGeom>
        </p:spPr>
      </p:pic>
    </p:spTree>
    <p:extLst>
      <p:ext uri="{BB962C8B-B14F-4D97-AF65-F5344CB8AC3E}">
        <p14:creationId xmlns:p14="http://schemas.microsoft.com/office/powerpoint/2010/main" val="208216471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Ammonium Nitrate (AN) Background</a:t>
            </a:r>
            <a:endParaRPr lang="en-US" sz="4400" dirty="0"/>
          </a:p>
        </p:txBody>
      </p:sp>
      <p:sp>
        <p:nvSpPr>
          <p:cNvPr id="3" name="Text Placeholder 2"/>
          <p:cNvSpPr>
            <a:spLocks noGrp="1"/>
          </p:cNvSpPr>
          <p:nvPr>
            <p:ph type="body" sz="quarter" idx="10"/>
          </p:nvPr>
        </p:nvSpPr>
        <p:spPr>
          <a:xfrm>
            <a:off x="381000" y="1411552"/>
            <a:ext cx="8382000" cy="3693319"/>
          </a:xfrm>
        </p:spPr>
        <p:txBody>
          <a:bodyPr/>
          <a:lstStyle/>
          <a:p>
            <a:r>
              <a:rPr lang="en-US" dirty="0" smtClean="0"/>
              <a:t>NH</a:t>
            </a:r>
            <a:r>
              <a:rPr lang="en-US" baseline="-25000" dirty="0" smtClean="0"/>
              <a:t>4</a:t>
            </a:r>
            <a:r>
              <a:rPr lang="en-US" dirty="0" smtClean="0"/>
              <a:t>NO</a:t>
            </a:r>
            <a:r>
              <a:rPr lang="en-US" baseline="-25000" dirty="0" smtClean="0"/>
              <a:t>3</a:t>
            </a:r>
          </a:p>
          <a:p>
            <a:r>
              <a:rPr lang="en-US" dirty="0" smtClean="0"/>
              <a:t>Nitric Acid + Ammonia</a:t>
            </a:r>
          </a:p>
          <a:p>
            <a:r>
              <a:rPr lang="en-US" dirty="0" smtClean="0"/>
              <a:t>Evaporation Process yields AN</a:t>
            </a:r>
          </a:p>
          <a:p>
            <a:r>
              <a:rPr lang="en-US" dirty="0" smtClean="0"/>
              <a:t>AN is usually a white crystalline solid</a:t>
            </a:r>
          </a:p>
          <a:p>
            <a:r>
              <a:rPr lang="en-US" dirty="0" smtClean="0"/>
              <a:t>Two primary uses:</a:t>
            </a:r>
          </a:p>
          <a:p>
            <a:pPr lvl="1"/>
            <a:r>
              <a:rPr lang="en-US" dirty="0" smtClean="0"/>
              <a:t>Fertilizer - Excellent and inexpensive source of N2</a:t>
            </a:r>
          </a:p>
          <a:p>
            <a:pPr lvl="1"/>
            <a:r>
              <a:rPr lang="en-US" dirty="0" smtClean="0"/>
              <a:t>Excellent and safe explosive</a:t>
            </a:r>
            <a:endParaRPr lang="en-US" dirty="0"/>
          </a:p>
        </p:txBody>
      </p:sp>
      <p:sp>
        <p:nvSpPr>
          <p:cNvPr id="4" name="Right Arrow 3"/>
          <p:cNvSpPr/>
          <p:nvPr/>
        </p:nvSpPr>
        <p:spPr bwMode="auto">
          <a:xfrm>
            <a:off x="4572000" y="1891284"/>
            <a:ext cx="978408" cy="484632"/>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94976809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 AN Exploded before?</a:t>
            </a:r>
            <a:endParaRPr lang="en-US" dirty="0"/>
          </a:p>
        </p:txBody>
      </p:sp>
      <p:sp>
        <p:nvSpPr>
          <p:cNvPr id="3" name="Text Placeholder 2"/>
          <p:cNvSpPr>
            <a:spLocks noGrp="1"/>
          </p:cNvSpPr>
          <p:nvPr>
            <p:ph type="body" sz="quarter" idx="10"/>
          </p:nvPr>
        </p:nvSpPr>
        <p:spPr/>
        <p:txBody>
          <a:bodyPr/>
          <a:lstStyle/>
          <a:p>
            <a:endParaRPr lang="en-US" dirty="0"/>
          </a:p>
        </p:txBody>
      </p:sp>
      <p:pic>
        <p:nvPicPr>
          <p:cNvPr id="2049"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176" b="35348"/>
          <a:stretch/>
        </p:blipFill>
        <p:spPr bwMode="auto">
          <a:xfrm>
            <a:off x="990600" y="533400"/>
            <a:ext cx="7497763" cy="60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06060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 AN Exploded Before?</a:t>
            </a:r>
            <a:endParaRPr lang="en-US" dirty="0"/>
          </a:p>
        </p:txBody>
      </p:sp>
      <p:sp>
        <p:nvSpPr>
          <p:cNvPr id="3" name="Text Placeholder 2"/>
          <p:cNvSpPr>
            <a:spLocks noGrp="1"/>
          </p:cNvSpPr>
          <p:nvPr>
            <p:ph type="body" sz="quarter" idx="10"/>
          </p:nvPr>
        </p:nvSpPr>
        <p:spPr/>
        <p:txBody>
          <a:bodyPr/>
          <a:lstStyle/>
          <a:p>
            <a:endParaRPr lang="en-US"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41" t="41733" r="3641" b="-4091"/>
          <a:stretch/>
        </p:blipFill>
        <p:spPr bwMode="auto">
          <a:xfrm>
            <a:off x="762000" y="814830"/>
            <a:ext cx="7772400" cy="624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54795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lstStyle/>
          <a:p>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345503"/>
            <a:ext cx="5805488" cy="6714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54348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433629"/>
            <a:ext cx="5729288" cy="662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092911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AN Explosion Images – Not WEST</a:t>
            </a:r>
            <a:endParaRPr lang="en-US" dirty="0"/>
          </a:p>
        </p:txBody>
      </p:sp>
      <p:sp>
        <p:nvSpPr>
          <p:cNvPr id="3" name="Text Placeholder 2"/>
          <p:cNvSpPr>
            <a:spLocks noGrp="1"/>
          </p:cNvSpPr>
          <p:nvPr>
            <p:ph type="body" sz="quarter" idx="10"/>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82" y="1179197"/>
            <a:ext cx="4267200" cy="247772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200652"/>
            <a:ext cx="3663290" cy="279280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226" y="3677708"/>
            <a:ext cx="3984712" cy="265798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6318" y="3993457"/>
            <a:ext cx="3403282" cy="2250103"/>
          </a:xfrm>
          <a:prstGeom prst="rect">
            <a:avLst/>
          </a:prstGeom>
        </p:spPr>
      </p:pic>
    </p:spTree>
    <p:extLst>
      <p:ext uri="{BB962C8B-B14F-4D97-AF65-F5344CB8AC3E}">
        <p14:creationId xmlns:p14="http://schemas.microsoft.com/office/powerpoint/2010/main" val="18575579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057401"/>
            <a:ext cx="4267200" cy="282472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2422" y="2057400"/>
            <a:ext cx="4267202" cy="2824725"/>
          </a:xfrm>
          <a:prstGeom prst="rect">
            <a:avLst/>
          </a:prstGeom>
        </p:spPr>
      </p:pic>
    </p:spTree>
    <p:extLst>
      <p:ext uri="{BB962C8B-B14F-4D97-AF65-F5344CB8AC3E}">
        <p14:creationId xmlns:p14="http://schemas.microsoft.com/office/powerpoint/2010/main" val="48019711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Requirements - NOW</a:t>
            </a:r>
            <a:endParaRPr lang="en-US" dirty="0"/>
          </a:p>
        </p:txBody>
      </p:sp>
      <p:sp>
        <p:nvSpPr>
          <p:cNvPr id="3" name="Text Placeholder 2"/>
          <p:cNvSpPr>
            <a:spLocks noGrp="1"/>
          </p:cNvSpPr>
          <p:nvPr>
            <p:ph type="body" sz="quarter" idx="10"/>
          </p:nvPr>
        </p:nvSpPr>
        <p:spPr>
          <a:xfrm>
            <a:off x="381000" y="1411552"/>
            <a:ext cx="8382000" cy="5213735"/>
          </a:xfrm>
        </p:spPr>
        <p:txBody>
          <a:bodyPr/>
          <a:lstStyle/>
          <a:p>
            <a:r>
              <a:rPr lang="en-US" dirty="0" smtClean="0"/>
              <a:t>2009 IFC</a:t>
            </a:r>
          </a:p>
          <a:p>
            <a:pPr lvl="1"/>
            <a:r>
              <a:rPr lang="en-US" dirty="0" smtClean="0"/>
              <a:t>§3301.1.5 AN shall be per NFPA 490</a:t>
            </a:r>
          </a:p>
          <a:p>
            <a:pPr lvl="1"/>
            <a:r>
              <a:rPr lang="en-US" dirty="0" smtClean="0"/>
              <a:t>5 step process does NOT apply.</a:t>
            </a:r>
          </a:p>
          <a:p>
            <a:pPr lvl="1"/>
            <a:r>
              <a:rPr lang="en-US" dirty="0" smtClean="0"/>
              <a:t>Note: 490 (2002 last edition) has been replaced with NFPA 400 (2013 most recent).</a:t>
            </a:r>
          </a:p>
          <a:p>
            <a:r>
              <a:rPr lang="en-US" dirty="0" smtClean="0"/>
              <a:t>2012 IFC</a:t>
            </a:r>
          </a:p>
          <a:p>
            <a:pPr lvl="1"/>
            <a:r>
              <a:rPr lang="en-US" dirty="0" smtClean="0"/>
              <a:t>§5601.1.5 </a:t>
            </a:r>
            <a:r>
              <a:rPr lang="en-US" dirty="0"/>
              <a:t>AN shall be per NFPA </a:t>
            </a:r>
            <a:r>
              <a:rPr lang="en-US" dirty="0" smtClean="0"/>
              <a:t>490 (2002) and </a:t>
            </a:r>
            <a:r>
              <a:rPr lang="en-US" dirty="0" err="1" smtClean="0"/>
              <a:t>Ch</a:t>
            </a:r>
            <a:r>
              <a:rPr lang="en-US" dirty="0" smtClean="0"/>
              <a:t> 63 (oxidizers).</a:t>
            </a:r>
          </a:p>
          <a:p>
            <a:r>
              <a:rPr lang="en-US" dirty="0" smtClean="0"/>
              <a:t>For IFC states – No clear pointer to NFPA 400</a:t>
            </a:r>
            <a:endParaRPr lang="en-US" dirty="0"/>
          </a:p>
          <a:p>
            <a:pPr lvl="1"/>
            <a:endParaRPr lang="en-US" dirty="0" smtClean="0"/>
          </a:p>
          <a:p>
            <a:endParaRPr lang="en-US" dirty="0"/>
          </a:p>
        </p:txBody>
      </p:sp>
    </p:spTree>
    <p:extLst>
      <p:ext uri="{BB962C8B-B14F-4D97-AF65-F5344CB8AC3E}">
        <p14:creationId xmlns:p14="http://schemas.microsoft.com/office/powerpoint/2010/main" val="122468632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38100"/>
            <a:ext cx="8890000" cy="6781800"/>
          </a:xfrm>
          <a:prstGeom prst="rect">
            <a:avLst/>
          </a:prstGeom>
        </p:spPr>
      </p:pic>
    </p:spTree>
    <p:extLst>
      <p:ext uri="{BB962C8B-B14F-4D97-AF65-F5344CB8AC3E}">
        <p14:creationId xmlns:p14="http://schemas.microsoft.com/office/powerpoint/2010/main" val="320766502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Requirements - NOW</a:t>
            </a:r>
            <a:endParaRPr lang="en-US" dirty="0"/>
          </a:p>
        </p:txBody>
      </p:sp>
      <p:sp>
        <p:nvSpPr>
          <p:cNvPr id="3" name="Text Placeholder 2"/>
          <p:cNvSpPr>
            <a:spLocks noGrp="1"/>
          </p:cNvSpPr>
          <p:nvPr>
            <p:ph type="body" sz="quarter" idx="10"/>
          </p:nvPr>
        </p:nvSpPr>
        <p:spPr>
          <a:xfrm>
            <a:off x="381000" y="1411552"/>
            <a:ext cx="8382000" cy="4148828"/>
          </a:xfrm>
        </p:spPr>
        <p:txBody>
          <a:bodyPr/>
          <a:lstStyle/>
          <a:p>
            <a:r>
              <a:rPr lang="en-US" dirty="0" smtClean="0"/>
              <a:t>NFPA 1 </a:t>
            </a:r>
          </a:p>
          <a:p>
            <a:pPr lvl="1"/>
            <a:r>
              <a:rPr lang="en-US" dirty="0" smtClean="0"/>
              <a:t>2013 edition added </a:t>
            </a:r>
            <a:r>
              <a:rPr lang="en-US" dirty="0" err="1" smtClean="0"/>
              <a:t>Ch</a:t>
            </a:r>
            <a:r>
              <a:rPr lang="en-US" dirty="0" smtClean="0"/>
              <a:t> 74 </a:t>
            </a:r>
            <a:r>
              <a:rPr lang="en-US" i="1" dirty="0" smtClean="0"/>
              <a:t>Ammonium Nitrate</a:t>
            </a:r>
          </a:p>
          <a:p>
            <a:pPr lvl="1"/>
            <a:r>
              <a:rPr lang="en-US" dirty="0" smtClean="0"/>
              <a:t>Invokes 2010 Edition of NFPA 400</a:t>
            </a:r>
          </a:p>
          <a:p>
            <a:pPr lvl="1"/>
            <a:r>
              <a:rPr lang="en-US" dirty="0" smtClean="0"/>
              <a:t>5 step process DOES apply.</a:t>
            </a:r>
          </a:p>
          <a:p>
            <a:pPr lvl="1"/>
            <a:r>
              <a:rPr lang="en-US" dirty="0" smtClean="0"/>
              <a:t>Updates to 2013 Edition with 2016 Edition (staff function)</a:t>
            </a:r>
          </a:p>
          <a:p>
            <a:pPr lvl="1"/>
            <a:r>
              <a:rPr lang="en-US" dirty="0" smtClean="0"/>
              <a:t>NFPA 400 currently working on 2015 Edition</a:t>
            </a:r>
          </a:p>
          <a:p>
            <a:pPr lvl="1"/>
            <a:endParaRPr lang="en-US" dirty="0" smtClean="0"/>
          </a:p>
          <a:p>
            <a:pPr lvl="1"/>
            <a:endParaRPr lang="en-US" dirty="0"/>
          </a:p>
        </p:txBody>
      </p:sp>
    </p:spTree>
    <p:extLst>
      <p:ext uri="{BB962C8B-B14F-4D97-AF65-F5344CB8AC3E}">
        <p14:creationId xmlns:p14="http://schemas.microsoft.com/office/powerpoint/2010/main" val="133191139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399155547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HazMat – 5 Easy Steps</a:t>
            </a:r>
            <a:endParaRPr lang="en-US" dirty="0"/>
          </a:p>
        </p:txBody>
      </p:sp>
      <p:sp>
        <p:nvSpPr>
          <p:cNvPr id="3" name="Text Placeholder 2"/>
          <p:cNvSpPr>
            <a:spLocks noGrp="1"/>
          </p:cNvSpPr>
          <p:nvPr>
            <p:ph type="body" sz="quarter" idx="10"/>
          </p:nvPr>
        </p:nvSpPr>
        <p:spPr>
          <a:xfrm>
            <a:off x="381000" y="1411552"/>
            <a:ext cx="8382000" cy="2609945"/>
          </a:xfrm>
        </p:spPr>
        <p:txBody>
          <a:bodyPr/>
          <a:lstStyle/>
          <a:p>
            <a:r>
              <a:rPr lang="en-US" dirty="0" smtClean="0"/>
              <a:t>1 Categorize it</a:t>
            </a:r>
          </a:p>
          <a:p>
            <a:r>
              <a:rPr lang="en-US" dirty="0" smtClean="0"/>
              <a:t>2 How much?</a:t>
            </a:r>
          </a:p>
          <a:p>
            <a:r>
              <a:rPr lang="en-US" dirty="0" smtClean="0"/>
              <a:t>3 &lt; Permit Quantity?</a:t>
            </a:r>
          </a:p>
          <a:p>
            <a:r>
              <a:rPr lang="en-US" dirty="0" smtClean="0"/>
              <a:t>4 &gt; Permit Quantity  but &lt; MAQ</a:t>
            </a:r>
          </a:p>
          <a:p>
            <a:r>
              <a:rPr lang="en-US" dirty="0" smtClean="0"/>
              <a:t>5&gt; MAQ</a:t>
            </a:r>
            <a:endParaRPr lang="en-US" dirty="0"/>
          </a:p>
        </p:txBody>
      </p:sp>
    </p:spTree>
    <p:extLst>
      <p:ext uri="{BB962C8B-B14F-4D97-AF65-F5344CB8AC3E}">
        <p14:creationId xmlns:p14="http://schemas.microsoft.com/office/powerpoint/2010/main" val="89420651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NFPA 400 – 2013 How to Apply</a:t>
            </a:r>
            <a:endParaRPr lang="en-US" dirty="0"/>
          </a:p>
        </p:txBody>
      </p:sp>
      <p:sp>
        <p:nvSpPr>
          <p:cNvPr id="3" name="Text Placeholder 2"/>
          <p:cNvSpPr>
            <a:spLocks noGrp="1"/>
          </p:cNvSpPr>
          <p:nvPr>
            <p:ph type="body" sz="quarter" idx="10"/>
          </p:nvPr>
        </p:nvSpPr>
        <p:spPr>
          <a:xfrm>
            <a:off x="381000" y="1411552"/>
            <a:ext cx="8382000" cy="1969770"/>
          </a:xfrm>
        </p:spPr>
        <p:txBody>
          <a:bodyPr/>
          <a:lstStyle/>
          <a:p>
            <a:r>
              <a:rPr lang="en-US" dirty="0" smtClean="0"/>
              <a:t>AN is Treated Different from all other Hazardous Material</a:t>
            </a:r>
          </a:p>
          <a:p>
            <a:r>
              <a:rPr lang="en-US" dirty="0" smtClean="0"/>
              <a:t>Material Specific Chapter </a:t>
            </a:r>
          </a:p>
          <a:p>
            <a:r>
              <a:rPr lang="en-US" dirty="0" smtClean="0"/>
              <a:t>Not a Hazard Specific Chapter</a:t>
            </a:r>
            <a:endParaRPr lang="en-US" dirty="0"/>
          </a:p>
        </p:txBody>
      </p:sp>
    </p:spTree>
    <p:extLst>
      <p:ext uri="{BB962C8B-B14F-4D97-AF65-F5344CB8AC3E}">
        <p14:creationId xmlns:p14="http://schemas.microsoft.com/office/powerpoint/2010/main" val="70127764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0" y="536917"/>
            <a:ext cx="14642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Classify AN per </a:t>
            </a:r>
            <a:r>
              <a:rPr lang="en-US" dirty="0" err="1" smtClean="0"/>
              <a:t>Ch</a:t>
            </a:r>
            <a:r>
              <a:rPr lang="en-US" dirty="0" smtClean="0"/>
              <a:t> 4</a:t>
            </a:r>
            <a:endParaRPr lang="en-US" dirty="0"/>
          </a:p>
        </p:txBody>
      </p:sp>
      <p:sp>
        <p:nvSpPr>
          <p:cNvPr id="5" name="Rectangle 4"/>
          <p:cNvSpPr/>
          <p:nvPr/>
        </p:nvSpPr>
        <p:spPr>
          <a:xfrm>
            <a:off x="2926959" y="1828800"/>
            <a:ext cx="201109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Determine MAQ per Table 5.2.1.13</a:t>
            </a:r>
            <a:endParaRPr lang="en-US" dirty="0"/>
          </a:p>
        </p:txBody>
      </p:sp>
      <p:cxnSp>
        <p:nvCxnSpPr>
          <p:cNvPr id="7" name="Straight Arrow Connector 6"/>
          <p:cNvCxnSpPr>
            <a:stCxn id="4" idx="2"/>
            <a:endCxn id="5" idx="0"/>
          </p:cNvCxnSpPr>
          <p:nvPr/>
        </p:nvCxnSpPr>
        <p:spPr>
          <a:xfrm>
            <a:off x="3932506" y="1451317"/>
            <a:ext cx="0" cy="3774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38200" y="3429000"/>
            <a:ext cx="2209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&lt;MAQ</a:t>
            </a:r>
          </a:p>
          <a:p>
            <a:pPr algn="ctr"/>
            <a:r>
              <a:rPr lang="en-US" dirty="0" smtClean="0"/>
              <a:t>Apply </a:t>
            </a:r>
            <a:r>
              <a:rPr lang="en-US" dirty="0" err="1" smtClean="0"/>
              <a:t>Ch</a:t>
            </a:r>
            <a:r>
              <a:rPr lang="en-US" dirty="0" smtClean="0"/>
              <a:t> 1-4 </a:t>
            </a:r>
          </a:p>
          <a:p>
            <a:pPr algn="ctr"/>
            <a:r>
              <a:rPr lang="en-US" dirty="0" smtClean="0"/>
              <a:t>+ </a:t>
            </a:r>
          </a:p>
          <a:p>
            <a:pPr algn="ctr"/>
            <a:r>
              <a:rPr lang="en-US" dirty="0" smtClean="0"/>
              <a:t>Applicable requirements of </a:t>
            </a:r>
          </a:p>
          <a:p>
            <a:pPr algn="ctr"/>
            <a:r>
              <a:rPr lang="en-US" dirty="0" err="1" smtClean="0"/>
              <a:t>Ch</a:t>
            </a:r>
            <a:r>
              <a:rPr lang="en-US" dirty="0" smtClean="0"/>
              <a:t> 5-10</a:t>
            </a:r>
            <a:endParaRPr lang="en-US" dirty="0"/>
          </a:p>
        </p:txBody>
      </p:sp>
      <p:cxnSp>
        <p:nvCxnSpPr>
          <p:cNvPr id="10" name="Straight Arrow Connector 9"/>
          <p:cNvCxnSpPr>
            <a:stCxn id="5" idx="2"/>
            <a:endCxn id="5" idx="2"/>
          </p:cNvCxnSpPr>
          <p:nvPr/>
        </p:nvCxnSpPr>
        <p:spPr>
          <a:xfrm>
            <a:off x="3932506" y="27432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2"/>
          </p:cNvCxnSpPr>
          <p:nvPr/>
        </p:nvCxnSpPr>
        <p:spPr>
          <a:xfrm flipH="1">
            <a:off x="1828800" y="2743200"/>
            <a:ext cx="2103706"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410200" y="3429000"/>
            <a:ext cx="25146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&gt;MAQ</a:t>
            </a:r>
          </a:p>
          <a:p>
            <a:pPr algn="ctr"/>
            <a:r>
              <a:rPr lang="en-US" dirty="0" smtClean="0"/>
              <a:t>Apply </a:t>
            </a:r>
            <a:r>
              <a:rPr lang="en-US" dirty="0" err="1" smtClean="0"/>
              <a:t>Ch</a:t>
            </a:r>
            <a:r>
              <a:rPr lang="en-US" dirty="0" smtClean="0"/>
              <a:t> 1-4 </a:t>
            </a:r>
          </a:p>
          <a:p>
            <a:pPr algn="ctr"/>
            <a:r>
              <a:rPr lang="en-US" dirty="0" smtClean="0"/>
              <a:t>+</a:t>
            </a:r>
          </a:p>
          <a:p>
            <a:pPr algn="ctr"/>
            <a:r>
              <a:rPr lang="en-US" dirty="0" smtClean="0"/>
              <a:t>Applicable requirements of </a:t>
            </a:r>
            <a:r>
              <a:rPr lang="en-US" dirty="0" err="1" smtClean="0"/>
              <a:t>Ch</a:t>
            </a:r>
            <a:r>
              <a:rPr lang="en-US" dirty="0" smtClean="0"/>
              <a:t> 5-10 </a:t>
            </a:r>
          </a:p>
          <a:p>
            <a:pPr algn="ctr"/>
            <a:r>
              <a:rPr lang="en-US" dirty="0" smtClean="0"/>
              <a:t>+</a:t>
            </a:r>
          </a:p>
          <a:p>
            <a:pPr algn="ctr"/>
            <a:r>
              <a:rPr lang="en-US" dirty="0" smtClean="0"/>
              <a:t> Chapter 11</a:t>
            </a:r>
            <a:endParaRPr lang="en-US" dirty="0"/>
          </a:p>
        </p:txBody>
      </p:sp>
      <p:cxnSp>
        <p:nvCxnSpPr>
          <p:cNvPr id="15" name="Straight Arrow Connector 14"/>
          <p:cNvCxnSpPr>
            <a:stCxn id="5" idx="2"/>
            <a:endCxn id="13" idx="0"/>
          </p:cNvCxnSpPr>
          <p:nvPr/>
        </p:nvCxnSpPr>
        <p:spPr>
          <a:xfrm>
            <a:off x="3932506" y="2743200"/>
            <a:ext cx="2734994"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638800" y="5867400"/>
            <a:ext cx="2971800" cy="646331"/>
          </a:xfrm>
          <a:prstGeom prst="rect">
            <a:avLst/>
          </a:prstGeom>
          <a:noFill/>
        </p:spPr>
        <p:txBody>
          <a:bodyPr wrap="square" rtlCol="0">
            <a:spAutoFit/>
          </a:bodyPr>
          <a:lstStyle/>
          <a:p>
            <a:r>
              <a:rPr lang="en-US" dirty="0" smtClean="0"/>
              <a:t>None of Oxidizer or UR Chapters</a:t>
            </a:r>
            <a:endParaRPr lang="en-US" dirty="0"/>
          </a:p>
        </p:txBody>
      </p:sp>
    </p:spTree>
    <p:extLst>
      <p:ext uri="{BB962C8B-B14F-4D97-AF65-F5344CB8AC3E}">
        <p14:creationId xmlns:p14="http://schemas.microsoft.com/office/powerpoint/2010/main" val="207063484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NFPA 400 </a:t>
            </a:r>
            <a:r>
              <a:rPr lang="en-US" dirty="0" err="1" smtClean="0"/>
              <a:t>Ch</a:t>
            </a:r>
            <a:r>
              <a:rPr lang="en-US" dirty="0" smtClean="0"/>
              <a:t> 11 AN (2013)</a:t>
            </a:r>
            <a:endParaRPr lang="en-US" dirty="0"/>
          </a:p>
        </p:txBody>
      </p:sp>
      <p:sp>
        <p:nvSpPr>
          <p:cNvPr id="3" name="Text Placeholder 2"/>
          <p:cNvSpPr>
            <a:spLocks noGrp="1"/>
          </p:cNvSpPr>
          <p:nvPr>
            <p:ph type="body" sz="quarter" idx="10"/>
          </p:nvPr>
        </p:nvSpPr>
        <p:spPr>
          <a:xfrm>
            <a:off x="381000" y="1411552"/>
            <a:ext cx="8382000" cy="5213735"/>
          </a:xfrm>
        </p:spPr>
        <p:txBody>
          <a:bodyPr/>
          <a:lstStyle/>
          <a:p>
            <a:r>
              <a:rPr lang="en-US" dirty="0" smtClean="0"/>
              <a:t>Applies &gt;MAQ (5 lbs for UR3 </a:t>
            </a:r>
            <a:r>
              <a:rPr lang="en-US" dirty="0" err="1" smtClean="0"/>
              <a:t>det</a:t>
            </a:r>
            <a:r>
              <a:rPr lang="en-US" dirty="0" smtClean="0"/>
              <a:t>)</a:t>
            </a:r>
          </a:p>
          <a:p>
            <a:r>
              <a:rPr lang="en-US" dirty="0" smtClean="0"/>
              <a:t>Existing Conflicts that need improvement</a:t>
            </a:r>
          </a:p>
          <a:p>
            <a:pPr lvl="1"/>
            <a:r>
              <a:rPr lang="en-US" dirty="0" smtClean="0"/>
              <a:t>Applicability &gt;MAQ or % ammonium nitrate (annex E)</a:t>
            </a:r>
          </a:p>
          <a:p>
            <a:pPr lvl="1"/>
            <a:r>
              <a:rPr lang="en-US" dirty="0" smtClean="0"/>
              <a:t>Sprinkler requirement.  &gt;MAQ per 11.2.6 or &gt;2500 tons in bags per 11.2.6.1.1.</a:t>
            </a:r>
          </a:p>
          <a:p>
            <a:pPr lvl="1"/>
            <a:r>
              <a:rPr lang="en-US" dirty="0" smtClean="0"/>
              <a:t>AHJ decisions or prescriptive requirements?</a:t>
            </a:r>
          </a:p>
          <a:p>
            <a:pPr lvl="1"/>
            <a:r>
              <a:rPr lang="en-US" dirty="0" smtClean="0"/>
              <a:t>Outdoor storage? Nearly no requirements 11.4</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111048700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NFPA 400 Proposed Changes</a:t>
            </a:r>
            <a:endParaRPr lang="en-US" dirty="0"/>
          </a:p>
        </p:txBody>
      </p:sp>
      <p:sp>
        <p:nvSpPr>
          <p:cNvPr id="3" name="Text Placeholder 2"/>
          <p:cNvSpPr>
            <a:spLocks noGrp="1"/>
          </p:cNvSpPr>
          <p:nvPr>
            <p:ph type="body" sz="quarter" idx="10"/>
          </p:nvPr>
        </p:nvSpPr>
        <p:spPr>
          <a:xfrm>
            <a:off x="381000" y="1411552"/>
            <a:ext cx="8382000" cy="4001095"/>
          </a:xfrm>
        </p:spPr>
        <p:txBody>
          <a:bodyPr/>
          <a:lstStyle/>
          <a:p>
            <a:r>
              <a:rPr lang="en-US" dirty="0" smtClean="0"/>
              <a:t>Delete conflicting thresholds</a:t>
            </a:r>
          </a:p>
          <a:p>
            <a:r>
              <a:rPr lang="en-US" dirty="0" smtClean="0"/>
              <a:t>Require sprinklers retroactively</a:t>
            </a:r>
          </a:p>
          <a:p>
            <a:r>
              <a:rPr lang="en-US" dirty="0" smtClean="0"/>
              <a:t>Require fire alarm retroactively.</a:t>
            </a:r>
          </a:p>
          <a:p>
            <a:pPr lvl="1"/>
            <a:r>
              <a:rPr lang="en-US" dirty="0" smtClean="0"/>
              <a:t>Flow switch </a:t>
            </a:r>
          </a:p>
          <a:p>
            <a:pPr lvl="1"/>
            <a:r>
              <a:rPr lang="en-US" dirty="0" smtClean="0"/>
              <a:t>Building notification</a:t>
            </a:r>
          </a:p>
          <a:p>
            <a:r>
              <a:rPr lang="en-US" dirty="0" smtClean="0"/>
              <a:t>Require Evacuation Plan and community siren if &gt;1000 lbs and UR3 det.</a:t>
            </a:r>
          </a:p>
          <a:p>
            <a:r>
              <a:rPr lang="en-US" dirty="0" smtClean="0"/>
              <a:t>Heat detection for outdoor hoppers</a:t>
            </a:r>
            <a:endParaRPr lang="en-US" dirty="0"/>
          </a:p>
        </p:txBody>
      </p:sp>
    </p:spTree>
    <p:extLst>
      <p:ext uri="{BB962C8B-B14F-4D97-AF65-F5344CB8AC3E}">
        <p14:creationId xmlns:p14="http://schemas.microsoft.com/office/powerpoint/2010/main" val="45649322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NFPA 400 Timing</a:t>
            </a:r>
            <a:endParaRPr lang="en-US" dirty="0"/>
          </a:p>
        </p:txBody>
      </p:sp>
      <p:sp>
        <p:nvSpPr>
          <p:cNvPr id="3" name="Text Placeholder 2"/>
          <p:cNvSpPr>
            <a:spLocks noGrp="1"/>
          </p:cNvSpPr>
          <p:nvPr>
            <p:ph type="body" sz="quarter" idx="10"/>
          </p:nvPr>
        </p:nvSpPr>
        <p:spPr>
          <a:xfrm>
            <a:off x="381000" y="1411552"/>
            <a:ext cx="8382000" cy="3490186"/>
          </a:xfrm>
        </p:spPr>
        <p:txBody>
          <a:bodyPr/>
          <a:lstStyle/>
          <a:p>
            <a:r>
              <a:rPr lang="en-US" dirty="0" smtClean="0"/>
              <a:t>Changes (If approved) 2016 Edition.</a:t>
            </a:r>
          </a:p>
          <a:p>
            <a:pPr lvl="1"/>
            <a:r>
              <a:rPr lang="en-US" dirty="0" smtClean="0"/>
              <a:t>Changes will meet resistance. </a:t>
            </a:r>
          </a:p>
          <a:p>
            <a:pPr lvl="1"/>
            <a:r>
              <a:rPr lang="en-US" dirty="0" smtClean="0"/>
              <a:t>Paradigm shift</a:t>
            </a:r>
          </a:p>
          <a:p>
            <a:pPr lvl="1"/>
            <a:r>
              <a:rPr lang="en-US" dirty="0" smtClean="0"/>
              <a:t>Similar comments will help.</a:t>
            </a:r>
          </a:p>
          <a:p>
            <a:r>
              <a:rPr lang="en-US" dirty="0" smtClean="0"/>
              <a:t>IFC 2018?</a:t>
            </a:r>
          </a:p>
          <a:p>
            <a:r>
              <a:rPr lang="en-US" dirty="0" smtClean="0"/>
              <a:t>Municipal Codes some years after that?</a:t>
            </a:r>
          </a:p>
          <a:p>
            <a:r>
              <a:rPr lang="en-US" dirty="0" smtClean="0"/>
              <a:t>Is this schedule acceptable?</a:t>
            </a:r>
            <a:endParaRPr lang="en-US" dirty="0"/>
          </a:p>
        </p:txBody>
      </p:sp>
    </p:spTree>
    <p:extLst>
      <p:ext uri="{BB962C8B-B14F-4D97-AF65-F5344CB8AC3E}">
        <p14:creationId xmlns:p14="http://schemas.microsoft.com/office/powerpoint/2010/main" val="255648988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Text Placeholder 2"/>
          <p:cNvSpPr>
            <a:spLocks noGrp="1"/>
          </p:cNvSpPr>
          <p:nvPr>
            <p:ph type="body" sz="quarter" idx="10"/>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018" y="1445487"/>
            <a:ext cx="4114800" cy="298228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1569390"/>
            <a:ext cx="4724400" cy="2645664"/>
          </a:xfrm>
          <a:prstGeom prst="rect">
            <a:avLst/>
          </a:prstGeom>
        </p:spPr>
      </p:pic>
    </p:spTree>
    <p:extLst>
      <p:ext uri="{BB962C8B-B14F-4D97-AF65-F5344CB8AC3E}">
        <p14:creationId xmlns:p14="http://schemas.microsoft.com/office/powerpoint/2010/main" val="186431000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Text Placeholder 2"/>
          <p:cNvSpPr>
            <a:spLocks noGrp="1"/>
          </p:cNvSpPr>
          <p:nvPr>
            <p:ph type="body" sz="quarter" idx="10"/>
          </p:nvPr>
        </p:nvSpPr>
        <p:spPr>
          <a:xfrm>
            <a:off x="381000" y="948690"/>
            <a:ext cx="8382000" cy="5909310"/>
          </a:xfrm>
        </p:spPr>
        <p:txBody>
          <a:bodyPr/>
          <a:lstStyle/>
          <a:p>
            <a:r>
              <a:rPr lang="en-US" dirty="0" smtClean="0"/>
              <a:t>Is your jurisdiction in good shape?</a:t>
            </a:r>
          </a:p>
          <a:p>
            <a:pPr lvl="1"/>
            <a:r>
              <a:rPr lang="en-US" dirty="0" smtClean="0"/>
              <a:t>Clear code adopted?</a:t>
            </a:r>
          </a:p>
          <a:p>
            <a:pPr lvl="1"/>
            <a:r>
              <a:rPr lang="en-US" dirty="0" smtClean="0"/>
              <a:t>HazMat program in all jurisdictions?</a:t>
            </a:r>
          </a:p>
          <a:p>
            <a:pPr lvl="1"/>
            <a:r>
              <a:rPr lang="en-US" dirty="0" smtClean="0"/>
              <a:t>Clear path forward for existing-non-complying structures?</a:t>
            </a:r>
          </a:p>
          <a:p>
            <a:r>
              <a:rPr lang="en-US" dirty="0" smtClean="0"/>
              <a:t>Codes need improvement</a:t>
            </a:r>
          </a:p>
          <a:p>
            <a:pPr lvl="1"/>
            <a:r>
              <a:rPr lang="en-US" dirty="0" smtClean="0"/>
              <a:t>IFC – Improve reference to NFPA 400</a:t>
            </a:r>
          </a:p>
          <a:p>
            <a:pPr lvl="1"/>
            <a:r>
              <a:rPr lang="en-US" dirty="0" smtClean="0"/>
              <a:t>NFPA 400</a:t>
            </a:r>
          </a:p>
          <a:p>
            <a:pPr lvl="2"/>
            <a:r>
              <a:rPr lang="en-US" dirty="0" smtClean="0"/>
              <a:t>Clean up conflicts</a:t>
            </a:r>
          </a:p>
          <a:p>
            <a:pPr lvl="2"/>
            <a:r>
              <a:rPr lang="en-US" dirty="0" smtClean="0"/>
              <a:t>Develop clear retroactive requirements</a:t>
            </a:r>
          </a:p>
          <a:p>
            <a:pPr lvl="2"/>
            <a:r>
              <a:rPr lang="en-US" dirty="0" smtClean="0"/>
              <a:t>Improve notification/emergency planning</a:t>
            </a:r>
          </a:p>
          <a:p>
            <a:pPr lvl="2"/>
            <a:r>
              <a:rPr lang="en-US" dirty="0" smtClean="0"/>
              <a:t>Other?</a:t>
            </a:r>
            <a:endParaRPr lang="en-US" dirty="0"/>
          </a:p>
          <a:p>
            <a:endParaRPr lang="en-US" dirty="0"/>
          </a:p>
        </p:txBody>
      </p:sp>
    </p:spTree>
    <p:extLst>
      <p:ext uri="{BB962C8B-B14F-4D97-AF65-F5344CB8AC3E}">
        <p14:creationId xmlns:p14="http://schemas.microsoft.com/office/powerpoint/2010/main" val="264836273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Text Placeholder 2"/>
          <p:cNvSpPr>
            <a:spLocks noGrp="1"/>
          </p:cNvSpPr>
          <p:nvPr>
            <p:ph type="body" sz="quarter" idx="10"/>
          </p:nvPr>
        </p:nvSpPr>
        <p:spPr>
          <a:xfrm>
            <a:off x="381000" y="1411552"/>
            <a:ext cx="8382000" cy="3607141"/>
          </a:xfrm>
        </p:spPr>
        <p:txBody>
          <a:bodyPr/>
          <a:lstStyle/>
          <a:p>
            <a:r>
              <a:rPr lang="en-US" dirty="0" smtClean="0"/>
              <a:t>NFPA 400 Status</a:t>
            </a:r>
          </a:p>
          <a:p>
            <a:pPr lvl="1"/>
            <a:r>
              <a:rPr lang="en-US" dirty="0" smtClean="0"/>
              <a:t>Public comment is welcome</a:t>
            </a:r>
          </a:p>
          <a:p>
            <a:pPr lvl="1"/>
            <a:r>
              <a:rPr lang="en-US" dirty="0" smtClean="0"/>
              <a:t>Committee does not write the code – the public does</a:t>
            </a:r>
          </a:p>
          <a:p>
            <a:pPr lvl="1"/>
            <a:r>
              <a:rPr lang="en-US" dirty="0" smtClean="0"/>
              <a:t>Deadline for input:</a:t>
            </a:r>
          </a:p>
          <a:p>
            <a:pPr lvl="2"/>
            <a:r>
              <a:rPr lang="en-US" dirty="0" smtClean="0"/>
              <a:t>Paper: 4/11/2014</a:t>
            </a:r>
          </a:p>
          <a:p>
            <a:pPr lvl="2"/>
            <a:r>
              <a:rPr lang="en-US" dirty="0" smtClean="0"/>
              <a:t>Electronic: 5/16/2014</a:t>
            </a:r>
          </a:p>
          <a:p>
            <a:endParaRPr lang="en-US" dirty="0"/>
          </a:p>
        </p:txBody>
      </p:sp>
    </p:spTree>
    <p:extLst>
      <p:ext uri="{BB962C8B-B14F-4D97-AF65-F5344CB8AC3E}">
        <p14:creationId xmlns:p14="http://schemas.microsoft.com/office/powerpoint/2010/main" val="253259145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3988784"/>
          </a:xfrm>
        </p:spPr>
        <p:txBody>
          <a:bodyPr/>
          <a:lstStyle/>
          <a:p>
            <a:r>
              <a:rPr lang="en-US" dirty="0" smtClean="0"/>
              <a:t>Contact Information</a:t>
            </a:r>
            <a:br>
              <a:rPr lang="en-US" dirty="0" smtClean="0"/>
            </a:br>
            <a:r>
              <a:rPr lang="en-US" dirty="0"/>
              <a:t/>
            </a:r>
            <a:br>
              <a:rPr lang="en-US" dirty="0"/>
            </a:br>
            <a:r>
              <a:rPr lang="en-US" dirty="0" smtClean="0"/>
              <a:t>Martin Gresho</a:t>
            </a:r>
            <a:br>
              <a:rPr lang="en-US" dirty="0" smtClean="0"/>
            </a:br>
            <a:r>
              <a:rPr lang="en-US" dirty="0" smtClean="0"/>
              <a:t>FP2FIRE</a:t>
            </a:r>
            <a:br>
              <a:rPr lang="en-US" dirty="0" smtClean="0"/>
            </a:br>
            <a:r>
              <a:rPr lang="en-US" dirty="0" smtClean="0"/>
              <a:t>phone:  303-642-3547</a:t>
            </a:r>
            <a:br>
              <a:rPr lang="en-US" dirty="0" smtClean="0"/>
            </a:br>
            <a:r>
              <a:rPr lang="en-US" dirty="0" smtClean="0"/>
              <a:t>email: marty@fp2fire.com</a:t>
            </a:r>
            <a:endParaRPr lang="en-US" dirty="0"/>
          </a:p>
        </p:txBody>
      </p:sp>
    </p:spTree>
    <p:extLst>
      <p:ext uri="{BB962C8B-B14F-4D97-AF65-F5344CB8AC3E}">
        <p14:creationId xmlns:p14="http://schemas.microsoft.com/office/powerpoint/2010/main" val="404817050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Hazards</a:t>
            </a:r>
            <a:endParaRPr lang="en-US" dirty="0"/>
          </a:p>
        </p:txBody>
      </p:sp>
      <p:sp>
        <p:nvSpPr>
          <p:cNvPr id="3" name="Text Placeholder 2"/>
          <p:cNvSpPr>
            <a:spLocks noGrp="1"/>
          </p:cNvSpPr>
          <p:nvPr>
            <p:ph type="body" sz="quarter" idx="10"/>
          </p:nvPr>
        </p:nvSpPr>
        <p:spPr>
          <a:xfrm>
            <a:off x="381000" y="1411552"/>
            <a:ext cx="8382000" cy="4268861"/>
          </a:xfrm>
        </p:spPr>
        <p:txBody>
          <a:bodyPr/>
          <a:lstStyle/>
          <a:p>
            <a:r>
              <a:rPr lang="en-US" dirty="0" smtClean="0"/>
              <a:t>Physical Hazards (2009 IFC §2701.2.2.1)</a:t>
            </a:r>
          </a:p>
          <a:p>
            <a:endParaRPr lang="en-US" dirty="0"/>
          </a:p>
          <a:p>
            <a:r>
              <a:rPr lang="en-US" sz="1800" dirty="0"/>
              <a:t>1.</a:t>
            </a:r>
            <a:r>
              <a:rPr lang="en-US" dirty="0"/>
              <a:t>	</a:t>
            </a:r>
            <a:r>
              <a:rPr lang="en-US" sz="1800" dirty="0">
                <a:solidFill>
                  <a:schemeClr val="accent4"/>
                </a:solidFill>
              </a:rPr>
              <a:t>Explosives and blasting agents</a:t>
            </a:r>
            <a:r>
              <a:rPr lang="en-US" sz="1800" dirty="0"/>
              <a:t>.</a:t>
            </a:r>
          </a:p>
          <a:p>
            <a:r>
              <a:rPr lang="en-US" sz="1800" dirty="0"/>
              <a:t> </a:t>
            </a:r>
            <a:r>
              <a:rPr lang="en-US" sz="1800" dirty="0" smtClean="0"/>
              <a:t>2</a:t>
            </a:r>
            <a:r>
              <a:rPr lang="en-US" sz="1800" dirty="0"/>
              <a:t>.	Combustible liquids .</a:t>
            </a:r>
          </a:p>
          <a:p>
            <a:r>
              <a:rPr lang="en-US" sz="1800" dirty="0"/>
              <a:t> </a:t>
            </a:r>
            <a:r>
              <a:rPr lang="en-US" sz="1800" dirty="0" smtClean="0"/>
              <a:t>3</a:t>
            </a:r>
            <a:r>
              <a:rPr lang="en-US" sz="1800" dirty="0"/>
              <a:t>.	Flammable solids, liquids and gases.</a:t>
            </a:r>
          </a:p>
          <a:p>
            <a:r>
              <a:rPr lang="en-US" sz="1800" dirty="0"/>
              <a:t> </a:t>
            </a:r>
            <a:r>
              <a:rPr lang="en-US" sz="1800" dirty="0" smtClean="0"/>
              <a:t>4.</a:t>
            </a:r>
            <a:r>
              <a:rPr lang="en-US" sz="1800" dirty="0"/>
              <a:t>	Organic peroxide solids or liquids.</a:t>
            </a:r>
          </a:p>
          <a:p>
            <a:r>
              <a:rPr lang="en-US" sz="1800" dirty="0"/>
              <a:t> </a:t>
            </a:r>
            <a:r>
              <a:rPr lang="en-US" sz="1800" dirty="0" smtClean="0"/>
              <a:t>5</a:t>
            </a:r>
            <a:r>
              <a:rPr lang="en-US" sz="1800" dirty="0"/>
              <a:t>.	</a:t>
            </a:r>
            <a:r>
              <a:rPr lang="en-US" sz="1800" dirty="0">
                <a:solidFill>
                  <a:srgbClr val="00B050"/>
                </a:solidFill>
              </a:rPr>
              <a:t>Oxidizer, solids or liquids</a:t>
            </a:r>
            <a:r>
              <a:rPr lang="en-US" sz="1800" dirty="0"/>
              <a:t>.</a:t>
            </a:r>
          </a:p>
          <a:p>
            <a:r>
              <a:rPr lang="en-US" sz="1800" dirty="0"/>
              <a:t> </a:t>
            </a:r>
            <a:r>
              <a:rPr lang="en-US" sz="1800" dirty="0" smtClean="0"/>
              <a:t>6</a:t>
            </a:r>
            <a:r>
              <a:rPr lang="en-US" sz="1800" dirty="0"/>
              <a:t>.	Oxidizing gases.</a:t>
            </a:r>
          </a:p>
          <a:p>
            <a:r>
              <a:rPr lang="en-US" sz="1800" dirty="0"/>
              <a:t> </a:t>
            </a:r>
            <a:r>
              <a:rPr lang="en-US" sz="1800" dirty="0" smtClean="0"/>
              <a:t>7</a:t>
            </a:r>
            <a:r>
              <a:rPr lang="en-US" sz="1800" dirty="0"/>
              <a:t>.	Pyrophoric solids, liquids or gases.</a:t>
            </a:r>
          </a:p>
          <a:p>
            <a:r>
              <a:rPr lang="en-US" sz="1800" dirty="0"/>
              <a:t> </a:t>
            </a:r>
            <a:r>
              <a:rPr lang="en-US" sz="1800" dirty="0" smtClean="0"/>
              <a:t>8</a:t>
            </a:r>
            <a:r>
              <a:rPr lang="en-US" sz="1800" dirty="0"/>
              <a:t>.	</a:t>
            </a:r>
            <a:r>
              <a:rPr lang="en-US" sz="1800" dirty="0">
                <a:solidFill>
                  <a:srgbClr val="00B050"/>
                </a:solidFill>
              </a:rPr>
              <a:t>Unstable (reactive) solids, liquids or gases</a:t>
            </a:r>
            <a:r>
              <a:rPr lang="en-US" sz="1800" dirty="0"/>
              <a:t>.</a:t>
            </a:r>
          </a:p>
          <a:p>
            <a:r>
              <a:rPr lang="en-US" sz="1800" dirty="0"/>
              <a:t> </a:t>
            </a:r>
            <a:r>
              <a:rPr lang="en-US" sz="1800" dirty="0" smtClean="0"/>
              <a:t>9</a:t>
            </a:r>
            <a:r>
              <a:rPr lang="en-US" sz="1800" dirty="0"/>
              <a:t>.	Water-reactive materials solids or liquids.</a:t>
            </a:r>
          </a:p>
          <a:p>
            <a:r>
              <a:rPr lang="en-US" sz="1800" dirty="0"/>
              <a:t> </a:t>
            </a:r>
            <a:r>
              <a:rPr lang="en-US" sz="1800" dirty="0" smtClean="0"/>
              <a:t>10</a:t>
            </a:r>
            <a:r>
              <a:rPr lang="en-US" sz="1800" dirty="0"/>
              <a:t>.	Cryogenic fluids</a:t>
            </a:r>
          </a:p>
        </p:txBody>
      </p:sp>
      <p:sp>
        <p:nvSpPr>
          <p:cNvPr id="4" name="Left Arrow 3"/>
          <p:cNvSpPr/>
          <p:nvPr/>
        </p:nvSpPr>
        <p:spPr bwMode="auto">
          <a:xfrm>
            <a:off x="4267200" y="2389909"/>
            <a:ext cx="1143000" cy="609600"/>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Left Arrow 4"/>
          <p:cNvSpPr/>
          <p:nvPr/>
        </p:nvSpPr>
        <p:spPr bwMode="auto">
          <a:xfrm>
            <a:off x="4648200" y="3733800"/>
            <a:ext cx="1143000" cy="609600"/>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Left Arrow 5"/>
          <p:cNvSpPr/>
          <p:nvPr/>
        </p:nvSpPr>
        <p:spPr bwMode="auto">
          <a:xfrm>
            <a:off x="5410200" y="4648200"/>
            <a:ext cx="1143000" cy="609600"/>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6858000" y="4768334"/>
            <a:ext cx="1524000" cy="369332"/>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sp>
        <p:nvSpPr>
          <p:cNvPr id="8" name="TextBox 7"/>
          <p:cNvSpPr txBox="1"/>
          <p:nvPr/>
        </p:nvSpPr>
        <p:spPr>
          <a:xfrm>
            <a:off x="5583382" y="2510043"/>
            <a:ext cx="2133600" cy="369332"/>
          </a:xfrm>
          <a:prstGeom prst="rect">
            <a:avLst/>
          </a:prstGeom>
          <a:noFill/>
        </p:spPr>
        <p:txBody>
          <a:bodyPr wrap="square" rtlCol="0">
            <a:spAutoFit/>
          </a:bodyPr>
          <a:lstStyle/>
          <a:p>
            <a:r>
              <a:rPr lang="en-US" dirty="0" smtClean="0">
                <a:solidFill>
                  <a:srgbClr val="92D050"/>
                </a:solidFill>
              </a:rPr>
              <a:t>Established</a:t>
            </a:r>
            <a:endParaRPr lang="en-US" dirty="0">
              <a:solidFill>
                <a:srgbClr val="92D050"/>
              </a:solidFill>
            </a:endParaRPr>
          </a:p>
        </p:txBody>
      </p:sp>
      <p:sp>
        <p:nvSpPr>
          <p:cNvPr id="9" name="TextBox 8"/>
          <p:cNvSpPr txBox="1"/>
          <p:nvPr/>
        </p:nvSpPr>
        <p:spPr>
          <a:xfrm>
            <a:off x="6400800" y="3853934"/>
            <a:ext cx="1828800" cy="369332"/>
          </a:xfrm>
          <a:prstGeom prst="rect">
            <a:avLst/>
          </a:prstGeom>
          <a:noFill/>
        </p:spPr>
        <p:txBody>
          <a:bodyPr wrap="square" rtlCol="0">
            <a:spAutoFit/>
          </a:bodyPr>
          <a:lstStyle/>
          <a:p>
            <a:r>
              <a:rPr lang="en-US" dirty="0" smtClean="0">
                <a:solidFill>
                  <a:srgbClr val="00B050"/>
                </a:solidFill>
              </a:rPr>
              <a:t>Established</a:t>
            </a:r>
            <a:endParaRPr lang="en-US" dirty="0">
              <a:solidFill>
                <a:srgbClr val="00B050"/>
              </a:solidFill>
            </a:endParaRPr>
          </a:p>
        </p:txBody>
      </p:sp>
    </p:spTree>
    <p:extLst>
      <p:ext uri="{BB962C8B-B14F-4D97-AF65-F5344CB8AC3E}">
        <p14:creationId xmlns:p14="http://schemas.microsoft.com/office/powerpoint/2010/main" val="100333638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lstStyle/>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8095"/>
          <a:stretch/>
        </p:blipFill>
        <p:spPr>
          <a:xfrm>
            <a:off x="1922317" y="187404"/>
            <a:ext cx="6149565" cy="6518195"/>
          </a:xfrm>
          <a:prstGeom prst="rect">
            <a:avLst/>
          </a:prstGeom>
        </p:spPr>
      </p:pic>
    </p:spTree>
    <p:extLst>
      <p:ext uri="{BB962C8B-B14F-4D97-AF65-F5344CB8AC3E}">
        <p14:creationId xmlns:p14="http://schemas.microsoft.com/office/powerpoint/2010/main" val="123462688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en-US" sz="4000" dirty="0" smtClean="0"/>
              <a:t>Material Category Definitions (IFC)</a:t>
            </a:r>
            <a:br>
              <a:rPr lang="en-US" sz="4000" dirty="0" smtClean="0"/>
            </a:br>
            <a:r>
              <a:rPr lang="en-US" sz="4000" dirty="0" smtClean="0"/>
              <a:t>Oxidizer</a:t>
            </a:r>
            <a:endParaRPr lang="en-US" sz="4000" dirty="0"/>
          </a:p>
        </p:txBody>
      </p:sp>
      <p:sp>
        <p:nvSpPr>
          <p:cNvPr id="3" name="Text Placeholder 2"/>
          <p:cNvSpPr>
            <a:spLocks noGrp="1"/>
          </p:cNvSpPr>
          <p:nvPr>
            <p:ph type="body" sz="quarter" idx="10"/>
          </p:nvPr>
        </p:nvSpPr>
        <p:spPr>
          <a:xfrm>
            <a:off x="381000" y="1411552"/>
            <a:ext cx="8382000" cy="4401205"/>
          </a:xfrm>
        </p:spPr>
        <p:txBody>
          <a:bodyPr/>
          <a:lstStyle/>
          <a:p>
            <a:r>
              <a:rPr lang="en-US" sz="2000" dirty="0"/>
              <a:t>OXIDIZER. A material that readily yields oxygen or other oxidizing gas, or that readily reacts to promote or initiate combustion of combustible materials and, if heated or contaminated, can result in vigorous self-sustained decomposition.</a:t>
            </a:r>
          </a:p>
          <a:p>
            <a:r>
              <a:rPr lang="en-US" sz="2000" dirty="0"/>
              <a:t> </a:t>
            </a:r>
            <a:r>
              <a:rPr lang="en-US" sz="2000" dirty="0" smtClean="0"/>
              <a:t>Class </a:t>
            </a:r>
            <a:r>
              <a:rPr lang="en-US" sz="2000" dirty="0"/>
              <a:t>4. An oxidizer that can undergo an explosive reaction due to contamination or exposure to thermal or physical shock and that causes a severe increase in the burning rate of combustible materials with which it comes into contact. Additionally, the oxidizer causes a severe increase in the burning rate and can cause spontaneous ignition of combustibles.</a:t>
            </a:r>
          </a:p>
          <a:p>
            <a:r>
              <a:rPr lang="en-US" sz="2000" dirty="0"/>
              <a:t> </a:t>
            </a:r>
            <a:r>
              <a:rPr lang="en-US" sz="2000" dirty="0" smtClean="0">
                <a:solidFill>
                  <a:srgbClr val="00B050"/>
                </a:solidFill>
              </a:rPr>
              <a:t>Class </a:t>
            </a:r>
            <a:r>
              <a:rPr lang="en-US" sz="2000" dirty="0">
                <a:solidFill>
                  <a:srgbClr val="00B050"/>
                </a:solidFill>
              </a:rPr>
              <a:t>3. An oxidizer that causes a severe increase in the burning rate of combustible materials with which it comes in contact.</a:t>
            </a:r>
          </a:p>
          <a:p>
            <a:r>
              <a:rPr lang="en-US" sz="2000" dirty="0">
                <a:solidFill>
                  <a:srgbClr val="00B050"/>
                </a:solidFill>
              </a:rPr>
              <a:t> </a:t>
            </a:r>
            <a:r>
              <a:rPr lang="en-US" sz="2000" dirty="0" smtClean="0">
                <a:solidFill>
                  <a:srgbClr val="00B050"/>
                </a:solidFill>
              </a:rPr>
              <a:t>Class </a:t>
            </a:r>
            <a:r>
              <a:rPr lang="en-US" sz="2000" dirty="0">
                <a:solidFill>
                  <a:srgbClr val="00B050"/>
                </a:solidFill>
              </a:rPr>
              <a:t>2. An oxidizer that will cause a moderate increase in the burning rate of combustible materials with which it comes in contact.</a:t>
            </a:r>
          </a:p>
          <a:p>
            <a:r>
              <a:rPr lang="en-US" sz="2000" dirty="0"/>
              <a:t> </a:t>
            </a:r>
            <a:r>
              <a:rPr lang="en-US" sz="2000" dirty="0" smtClean="0"/>
              <a:t>Class </a:t>
            </a:r>
            <a:r>
              <a:rPr lang="en-US" sz="2000" dirty="0"/>
              <a:t>1. An oxidizer that does not moderately increase the burning rate of combustible materials.</a:t>
            </a:r>
          </a:p>
        </p:txBody>
      </p:sp>
    </p:spTree>
    <p:extLst>
      <p:ext uri="{BB962C8B-B14F-4D97-AF65-F5344CB8AC3E}">
        <p14:creationId xmlns:p14="http://schemas.microsoft.com/office/powerpoint/2010/main" val="286633571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Unstable Reactive (IFC)</a:t>
            </a:r>
            <a:endParaRPr lang="en-US" dirty="0"/>
          </a:p>
        </p:txBody>
      </p:sp>
      <p:sp>
        <p:nvSpPr>
          <p:cNvPr id="4" name="Rectangle 3"/>
          <p:cNvSpPr/>
          <p:nvPr/>
        </p:nvSpPr>
        <p:spPr>
          <a:xfrm>
            <a:off x="762000" y="1447800"/>
            <a:ext cx="7924800" cy="5016758"/>
          </a:xfrm>
          <a:prstGeom prst="rect">
            <a:avLst/>
          </a:prstGeom>
        </p:spPr>
        <p:txBody>
          <a:bodyPr wrap="square">
            <a:spAutoFit/>
          </a:bodyPr>
          <a:lstStyle/>
          <a:p>
            <a:r>
              <a:rPr lang="en-US" sz="1600" dirty="0"/>
              <a:t>UNSTABLE (REACTIVE) MATERIAL. A material, other than an explosive , which in the pure state or as commercially produced, will vigorously polymerize, decompose, condense or become self-reactive and undergo other violent chemical changes, including explosion, when exposed to heat, friction or shock, or in the absence of an inhibitor, or in the presence of contaminants, or in contact with incompatible materials . Unstable (reactive) materials are subdivided as follows:</a:t>
            </a:r>
          </a:p>
          <a:p>
            <a:r>
              <a:rPr lang="en-US" sz="1600" dirty="0"/>
              <a:t> </a:t>
            </a:r>
            <a:r>
              <a:rPr lang="en-US" sz="1600" dirty="0" smtClean="0"/>
              <a:t>Class </a:t>
            </a:r>
            <a:r>
              <a:rPr lang="en-US" sz="1600" dirty="0"/>
              <a:t>4. Materials that in themselves are readily capable of detonation or explosive decomposition or explosive reaction at normal temperatures and pressures . This class includes materials that are sensitive to mechanical or localized thermal shock at normal temperatures and pressures .</a:t>
            </a:r>
          </a:p>
          <a:p>
            <a:r>
              <a:rPr lang="en-US" sz="1600" dirty="0">
                <a:solidFill>
                  <a:srgbClr val="00B050"/>
                </a:solidFill>
              </a:rPr>
              <a:t> </a:t>
            </a:r>
            <a:r>
              <a:rPr lang="en-US" sz="1600" dirty="0" smtClean="0">
                <a:solidFill>
                  <a:srgbClr val="00B050"/>
                </a:solidFill>
              </a:rPr>
              <a:t>Class </a:t>
            </a:r>
            <a:r>
              <a:rPr lang="en-US" sz="1600" dirty="0">
                <a:solidFill>
                  <a:srgbClr val="00B050"/>
                </a:solidFill>
              </a:rPr>
              <a:t>3. Materials that in themselves are capable of detonation or of explosive decomposition or explosive reaction but which require a strong initiating source or which must be heated under confinement before initiation. This class includes materials that are sensitive to thermal or mechanical shock at elevated temperatures and pressures.</a:t>
            </a:r>
          </a:p>
          <a:p>
            <a:r>
              <a:rPr lang="en-US" sz="1600" dirty="0"/>
              <a:t> </a:t>
            </a:r>
            <a:r>
              <a:rPr lang="en-US" sz="1600" dirty="0" smtClean="0"/>
              <a:t>Class </a:t>
            </a:r>
            <a:r>
              <a:rPr lang="en-US" sz="1600" dirty="0"/>
              <a:t>2. Materials that in themselves are normally unstable and readily undergo violent chemical change but do not detonate. This class includes materials that can undergo chemical change with rapid release of energy at normal temperatures and pressures , and that can undergo violent chemical change at elevated temperatures and pressures.</a:t>
            </a:r>
          </a:p>
          <a:p>
            <a:r>
              <a:rPr lang="en-US" sz="1600" dirty="0"/>
              <a:t> </a:t>
            </a:r>
            <a:r>
              <a:rPr lang="en-US" sz="1600" dirty="0" smtClean="0"/>
              <a:t>Class </a:t>
            </a:r>
            <a:r>
              <a:rPr lang="en-US" sz="1600" dirty="0"/>
              <a:t>1. Materials that in themselves are normally stable but which can become unstable at elevated temperatures and pressure.</a:t>
            </a:r>
          </a:p>
        </p:txBody>
      </p:sp>
    </p:spTree>
    <p:extLst>
      <p:ext uri="{BB962C8B-B14F-4D97-AF65-F5344CB8AC3E}">
        <p14:creationId xmlns:p14="http://schemas.microsoft.com/office/powerpoint/2010/main" val="364897929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Storage Methods - Bags</a:t>
            </a:r>
            <a:endParaRPr lang="en-US" dirty="0"/>
          </a:p>
        </p:txBody>
      </p:sp>
      <p:sp>
        <p:nvSpPr>
          <p:cNvPr id="3" name="Text Placeholder 2"/>
          <p:cNvSpPr>
            <a:spLocks noGrp="1"/>
          </p:cNvSpPr>
          <p:nvPr>
            <p:ph type="body" sz="quarter" idx="10"/>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066800"/>
            <a:ext cx="2870200" cy="2870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5000" y="1066799"/>
            <a:ext cx="4685770" cy="256698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8877" y="3810000"/>
            <a:ext cx="4810093" cy="270567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799" y="3804644"/>
            <a:ext cx="3584077" cy="2711033"/>
          </a:xfrm>
          <a:prstGeom prst="rect">
            <a:avLst/>
          </a:prstGeom>
        </p:spPr>
      </p:pic>
    </p:spTree>
    <p:extLst>
      <p:ext uri="{BB962C8B-B14F-4D97-AF65-F5344CB8AC3E}">
        <p14:creationId xmlns:p14="http://schemas.microsoft.com/office/powerpoint/2010/main" val="229218459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AN Storage Methods – Bulk</a:t>
            </a:r>
            <a:endParaRPr lang="en-US" dirty="0"/>
          </a:p>
        </p:txBody>
      </p:sp>
      <p:sp>
        <p:nvSpPr>
          <p:cNvPr id="3" name="Text Placeholder 2"/>
          <p:cNvSpPr>
            <a:spLocks noGrp="1"/>
          </p:cNvSpPr>
          <p:nvPr>
            <p:ph type="body" sz="quarter" idx="10"/>
          </p:nvPr>
        </p:nvSpPr>
        <p:spPr/>
        <p:txBody>
          <a:bodyPr/>
          <a:lstStyle/>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022" y="1066800"/>
            <a:ext cx="3429000" cy="25717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1807" y="1066800"/>
            <a:ext cx="3619500" cy="271462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6022" y="3810000"/>
            <a:ext cx="3581400" cy="2686050"/>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35526" r="11992"/>
          <a:stretch/>
        </p:blipFill>
        <p:spPr>
          <a:xfrm rot="5400000">
            <a:off x="5276560" y="3233739"/>
            <a:ext cx="2686051" cy="3838575"/>
          </a:xfrm>
          <a:prstGeom prst="rect">
            <a:avLst/>
          </a:prstGeom>
        </p:spPr>
      </p:pic>
    </p:spTree>
    <p:extLst>
      <p:ext uri="{BB962C8B-B14F-4D97-AF65-F5344CB8AC3E}">
        <p14:creationId xmlns:p14="http://schemas.microsoft.com/office/powerpoint/2010/main" val="419422260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Gray_Satin_Orange_Band_template_Segoe">
  <a:themeElements>
    <a:clrScheme name="Gray Template Template">
      <a:dk1>
        <a:srgbClr val="000000"/>
      </a:dk1>
      <a:lt1>
        <a:srgbClr val="FFFFFF"/>
      </a:lt1>
      <a:dk2>
        <a:srgbClr val="5F5F5F"/>
      </a:dk2>
      <a:lt2>
        <a:srgbClr val="FFFF99"/>
      </a:lt2>
      <a:accent1>
        <a:srgbClr val="FFC000"/>
      </a:accent1>
      <a:accent2>
        <a:srgbClr val="3497AE"/>
      </a:accent2>
      <a:accent3>
        <a:srgbClr val="DF8045"/>
      </a:accent3>
      <a:accent4>
        <a:srgbClr val="7DCC2E"/>
      </a:accent4>
      <a:accent5>
        <a:srgbClr val="FF9929"/>
      </a:accent5>
      <a:accent6>
        <a:srgbClr val="7D3DA1"/>
      </a:accent6>
      <a:hlink>
        <a:srgbClr val="7DDDFF"/>
      </a:hlink>
      <a:folHlink>
        <a:srgbClr val="F0ED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0" ma:contentTypeDescription="Create a new document." ma:contentTypeScope="" ma:versionID="b6358c8e9ccf10d22debe3a56dce56ac"/>
</file>

<file path=customXml/itemProps1.xml><?xml version="1.0" encoding="utf-8"?>
<ds:datastoreItem xmlns:ds="http://schemas.openxmlformats.org/officeDocument/2006/customXml" ds:itemID="{0086F55E-C7F5-4D4B-9156-586FFD30F93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16E5CC6-3D70-492D-826E-671F974F81BE}">
  <ds:schemaRefs>
    <ds:schemaRef ds:uri="http://schemas.microsoft.com/sharepoint/v3/contenttype/forms"/>
  </ds:schemaRefs>
</ds:datastoreItem>
</file>

<file path=customXml/itemProps3.xml><?xml version="1.0" encoding="utf-8"?>
<ds:datastoreItem xmlns:ds="http://schemas.openxmlformats.org/officeDocument/2006/customXml" ds:itemID="{D4487812-CEAC-4A08-8266-359A34273C79}">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1_Gray_Satin_Orange_Band_template_Segoe</Template>
  <TotalTime>3002</TotalTime>
  <Words>2361</Words>
  <Application>Microsoft Office PowerPoint</Application>
  <PresentationFormat>On-screen Show (4:3)</PresentationFormat>
  <Paragraphs>320</Paragraphs>
  <Slides>38</Slides>
  <Notes>38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Arial</vt:lpstr>
      <vt:lpstr>Calibri</vt:lpstr>
      <vt:lpstr>Courier New</vt:lpstr>
      <vt:lpstr>Segoe</vt:lpstr>
      <vt:lpstr>Wingdings</vt:lpstr>
      <vt:lpstr>1_Gray_Satin_Orange_Band_template_Segoe</vt:lpstr>
      <vt:lpstr>White with Courier font for code slides</vt:lpstr>
      <vt:lpstr>Ammonium Nitrate Fire Code Regulations Update</vt:lpstr>
      <vt:lpstr>Ammonium Nitrate (AN) Background</vt:lpstr>
      <vt:lpstr>HazMat – 5 Easy Steps</vt:lpstr>
      <vt:lpstr>AN Hazards</vt:lpstr>
      <vt:lpstr>PowerPoint Presentation</vt:lpstr>
      <vt:lpstr>Material Category Definitions (IFC) Oxidizer</vt:lpstr>
      <vt:lpstr>Unstable Reactive (IFC)</vt:lpstr>
      <vt:lpstr>AN Storage Methods - Bags</vt:lpstr>
      <vt:lpstr>AN Storage Methods – Bulk</vt:lpstr>
      <vt:lpstr>Typical AN Storage Facility</vt:lpstr>
      <vt:lpstr>West, Texas Incident - Overview</vt:lpstr>
      <vt:lpstr>West TX, Before</vt:lpstr>
      <vt:lpstr>West TX - After</vt:lpstr>
      <vt:lpstr>West, TX – On Arrival?</vt:lpstr>
      <vt:lpstr>West, TX After</vt:lpstr>
      <vt:lpstr>West, TX - After</vt:lpstr>
      <vt:lpstr>West, TX Before- After (from space)</vt:lpstr>
      <vt:lpstr>West, TX - After</vt:lpstr>
      <vt:lpstr>West, TX - After </vt:lpstr>
      <vt:lpstr>Has AN Exploded before?</vt:lpstr>
      <vt:lpstr>Has AN Exploded Before?</vt:lpstr>
      <vt:lpstr>PowerPoint Presentation</vt:lpstr>
      <vt:lpstr>PowerPoint Presentation</vt:lpstr>
      <vt:lpstr>AN Explosion Images – Not WEST</vt:lpstr>
      <vt:lpstr>PowerPoint Presentation</vt:lpstr>
      <vt:lpstr>Code Requirements - NOW</vt:lpstr>
      <vt:lpstr>PowerPoint Presentation</vt:lpstr>
      <vt:lpstr>Code Requirements - NOW</vt:lpstr>
      <vt:lpstr>PowerPoint Presentation</vt:lpstr>
      <vt:lpstr>NFPA 400 – 2013 How to Apply</vt:lpstr>
      <vt:lpstr>PowerPoint Presentation</vt:lpstr>
      <vt:lpstr>NFPA 400 Ch 11 AN (2013)</vt:lpstr>
      <vt:lpstr>NFPA 400 Proposed Changes</vt:lpstr>
      <vt:lpstr>NFPA 400 Timing</vt:lpstr>
      <vt:lpstr>Conclusions</vt:lpstr>
      <vt:lpstr>Conclusions</vt:lpstr>
      <vt:lpstr>Conclusions</vt:lpstr>
      <vt:lpstr>Contact Information  Martin Gresho FP2FIRE phone:  303-642-3547 email: marty@fp2fire.com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marty</dc:creator>
  <cp:lastModifiedBy>Carrie Beth Stickrod</cp:lastModifiedBy>
  <cp:revision>42</cp:revision>
  <cp:lastPrinted>2014-02-18T01:57:05Z</cp:lastPrinted>
  <dcterms:created xsi:type="dcterms:W3CDTF">2014-02-15T18:49:57Z</dcterms:created>
  <dcterms:modified xsi:type="dcterms:W3CDTF">2014-02-19T15:45:17Z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TC102867379990</vt:lpwstr>
  </property>
</Properties>
</file>